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8" r:id="rId7"/>
    <p:sldId id="260" r:id="rId8"/>
    <p:sldId id="270" r:id="rId9"/>
    <p:sldId id="272" r:id="rId10"/>
    <p:sldId id="273" r:id="rId11"/>
    <p:sldId id="271" r:id="rId12"/>
    <p:sldId id="274" r:id="rId13"/>
    <p:sldId id="275" r:id="rId14"/>
    <p:sldId id="277" r:id="rId15"/>
    <p:sldId id="263" r:id="rId16"/>
    <p:sldId id="262" r:id="rId17"/>
    <p:sldId id="264" r:id="rId18"/>
    <p:sldId id="265" r:id="rId19"/>
    <p:sldId id="266" r:id="rId20"/>
    <p:sldId id="267" r:id="rId21"/>
    <p:sldId id="2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FFC000"/>
    <a:srgbClr val="000000"/>
    <a:srgbClr val="4472C4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9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F6E9-3AE7-4896-8139-C50B8F9C0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FFC4E-544D-4366-A018-1DAA4820D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A3E3E-FA95-4811-84E6-D7F6A2D1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9BAE7-7B10-4FD7-B09E-51D539BD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FA379-9C1A-45A9-9AF0-E73BCB7D1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632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53D0-1597-4609-A097-2D4D76920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5FCE2-55FB-4D9A-A552-3DCC1DF5A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DF73C-3822-465D-B683-6486BBEF5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176A8-A673-4578-95F6-23355957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E3EFE-19F7-4217-928F-B1414B0F6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3602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04FBD5-EAFF-4F29-A117-B30D6F2F8B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7035E0-90EE-426E-A046-4735C5E12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D2B58-7AAC-4273-B07D-C7EF038F8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AC443-40C5-4552-AED9-19ACCE57B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60E0E-6AF9-44B9-8A55-5816A86C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10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8A5E4-D78A-4ED3-9322-B44ED5BDF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BCFE-E578-4088-A469-981944880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E07FD-D489-4E54-B25B-506B1A0D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D1780-6EC2-4A7C-AD1C-E6D5EB37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3E291-39BD-4812-8F0E-8E3A2F088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728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22C1-4F3C-4EAD-9E47-E9D0EC8DC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D3FA-28C0-4FD7-8612-E80E75DF2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E1C7C-7EAF-48CE-A3F0-DF641B9E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BDB5B-C9A7-470C-A60A-148CF784B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11FFA-8AB2-45DA-B93A-C14D2D0A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66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4DE7-E577-4586-BB24-498E14C5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2B404-8F1C-438E-B58C-61E0DD4C5C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8A8E1-7E11-402B-A228-F11277166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F14A9-8D3C-4A15-B647-5A7868599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87F5B-59F3-4693-92E9-DDB3CCBBA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4A8E6-4BD4-48CE-96BE-1FA657DB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085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B15D-99A7-4A6E-9BAD-5C8F19B2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5DE66-3E4D-45F4-964A-DCB92DB6C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CD22D-9808-4F63-B2F8-80053EC2A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13048-F894-44A9-849B-E696B77DE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E40D4-45FE-4504-B9C0-468507FB4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C93AF6-5762-4815-8AB7-DC2337A6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2DD5F-3497-489F-B497-C11612D1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995E0-88D4-4DC1-B93C-EAC181ADF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1685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74B2C-83C7-4E69-A6E9-6476E1BA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8A5360-56CF-4FBF-81B2-0ECBC880F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BA482-857D-41F4-BA87-5492A086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F767E-6EDD-44F3-B378-8E64CBBE8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8051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47B261-D77D-4944-8AEC-21F6EB084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F08025-5432-4483-94C2-822318DB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CB7DD-EF89-4BBF-A133-1186A0BF8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760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BB869-B0AD-4881-A673-E31D93B2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6A6DC-1CC2-4D7B-BBED-39D77040F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8283F7-89B8-4EE4-AEF7-804AF0347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5C8AB-C078-4393-8F54-E2D70B93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07CF2-16EA-4A83-BFDC-206DA932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5FF66-ECC2-4DFC-BD3E-D0C2748A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0770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08C7F-A5E3-4864-A0F3-F0E392FF5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BD45BC-A47C-44F8-8AD0-61C9801DF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4C781-D786-4CDC-A2B3-543EADF8FE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F2D3A-778E-4637-83BB-3C8DCC3B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244D2-23D9-4FDB-BF83-7BA33D39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2F8B2-15C6-4ED9-8DE1-BF5EA434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408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FA3FCA-280A-4A53-AB94-67FCCFBE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CC036-F832-4F0E-816E-2FD1D97FB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16F78-DB28-499E-812B-894806283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568E6-011D-4CC3-A676-13ECEE25C133}" type="datetimeFigureOut">
              <a:rPr lang="en-AU" smtClean="0"/>
              <a:t>5/03/2019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667D0-F6CA-47C8-A73D-2FE7C48E4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A8C29-0C89-45C3-BAC8-056F69DBA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E3A59-5B69-49EA-87EE-469E6F2F4BA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949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freeware.the-meiers.or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slide" Target="slide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F71E8-43F8-40F2-B394-F1DFA6E90CF2}"/>
              </a:ext>
            </a:extLst>
          </p:cNvPr>
          <p:cNvPicPr/>
          <p:nvPr/>
        </p:nvPicPr>
        <p:blipFill rotWithShape="1"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70" b="1164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411A9-488B-4B49-BEC0-8A9DD3829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AU" sz="8800" dirty="0">
                <a:solidFill>
                  <a:srgbClr val="FFFFFF"/>
                </a:solidFill>
              </a:rPr>
              <a:t>Arduino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8E58E7-2D32-4701-B235-33CE0D747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en-AU" sz="2800" dirty="0">
                <a:solidFill>
                  <a:srgbClr val="FFFFFF"/>
                </a:solidFill>
              </a:rPr>
              <a:t>WEBER LIU</a:t>
            </a:r>
          </a:p>
          <a:p>
            <a:pPr algn="r"/>
            <a:r>
              <a:rPr lang="en-AU" sz="2800" dirty="0">
                <a:solidFill>
                  <a:srgbClr val="FFFFFF"/>
                </a:solidFill>
              </a:rPr>
              <a:t>05-03-2019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63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ramus.com.au/static/Many-Hands_Impact-8f00f65c1d7164fd09b659ebfdcada3a.jpg">
            <a:extLst>
              <a:ext uri="{FF2B5EF4-FFF2-40B4-BE49-F238E27FC236}">
                <a16:creationId xmlns:a16="http://schemas.microsoft.com/office/drawing/2014/main" id="{7718CB57-0341-46FD-B625-2CA4F0A3E1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03503-E43A-44E2-84DB-EF7BA60D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/>
              <a:t>What Arduino code can do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0010EAD-91E0-4FD7-8EB8-3304D44C0802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Vivid project (collaboration between RAMUS and University of Sydney </a:t>
            </a:r>
            <a:r>
              <a:rPr lang="en-US" dirty="0" err="1"/>
              <a:t>SoMs</a:t>
            </a:r>
            <a:r>
              <a:rPr lang="en-US" dirty="0"/>
              <a:t> – lead by Prof. Philip </a:t>
            </a:r>
            <a:r>
              <a:rPr lang="en-US" dirty="0" err="1"/>
              <a:t>Poronnik</a:t>
            </a:r>
            <a:r>
              <a:rPr lang="en-US" dirty="0"/>
              <a:t>) used an Arduino to power a few of its components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I also accidentally fried that Arduino because I had no idea what I was doing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C2DFEB-2D9E-401F-865D-77EA80863830}"/>
              </a:ext>
            </a:extLst>
          </p:cNvPr>
          <p:cNvSpPr txBox="1"/>
          <p:nvPr/>
        </p:nvSpPr>
        <p:spPr>
          <a:xfrm>
            <a:off x="525516" y="6198281"/>
            <a:ext cx="4719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100" dirty="0"/>
              <a:t>Image source: https://www.ramus.com.au/work/many-hands-make-light-work/</a:t>
            </a:r>
          </a:p>
        </p:txBody>
      </p:sp>
    </p:spTree>
    <p:extLst>
      <p:ext uri="{BB962C8B-B14F-4D97-AF65-F5344CB8AC3E}">
        <p14:creationId xmlns:p14="http://schemas.microsoft.com/office/powerpoint/2010/main" val="686151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49778-873C-4CC1-8A3A-535BC457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852"/>
            <a:ext cx="10515600" cy="1325563"/>
          </a:xfrm>
        </p:spPr>
        <p:txBody>
          <a:bodyPr/>
          <a:lstStyle/>
          <a:p>
            <a:r>
              <a:rPr lang="en-AU" dirty="0"/>
              <a:t>3. </a:t>
            </a:r>
            <a:r>
              <a:rPr lang="en-AU" dirty="0" err="1"/>
              <a:t>CoolTerm</a:t>
            </a:r>
            <a:r>
              <a:rPr lang="en-AU" dirty="0"/>
              <a:t> – recording serial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ACDD1-6198-4CBF-9920-B2443BBD2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15"/>
            <a:ext cx="10515600" cy="468454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‘</a:t>
            </a:r>
            <a:r>
              <a:rPr lang="en-AU" dirty="0" err="1"/>
              <a:t>SensorValue</a:t>
            </a:r>
            <a:r>
              <a:rPr lang="en-AU" dirty="0"/>
              <a:t>’ was sent through the Serial – the particular serial it was sent through is the Universal Serial Bus (USB port)</a:t>
            </a:r>
          </a:p>
          <a:p>
            <a:pPr lvl="1"/>
            <a:r>
              <a:rPr lang="en-AU" dirty="0"/>
              <a:t>To use the data, we need to record this data!</a:t>
            </a:r>
          </a:p>
          <a:p>
            <a:pPr marL="0" indent="0">
              <a:buNone/>
            </a:pPr>
            <a:r>
              <a:rPr lang="en-AU" dirty="0"/>
              <a:t>Steps: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/>
              <a:t>Get a laptop from the back and open ‘</a:t>
            </a:r>
            <a:r>
              <a:rPr lang="en-AU" dirty="0" err="1"/>
              <a:t>CoolTerm</a:t>
            </a:r>
            <a:r>
              <a:rPr lang="en-AU" dirty="0"/>
              <a:t>’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dirty="0"/>
              <a:t>Open start menu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dirty="0"/>
              <a:t>Type in ‘software </a:t>
            </a:r>
            <a:r>
              <a:rPr lang="en-AU" dirty="0" err="1"/>
              <a:t>center</a:t>
            </a:r>
            <a:r>
              <a:rPr lang="en-AU" dirty="0"/>
              <a:t>’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dirty="0"/>
              <a:t>Run </a:t>
            </a:r>
            <a:r>
              <a:rPr lang="en-AU" dirty="0" err="1"/>
              <a:t>CoolTerm</a:t>
            </a:r>
            <a:endParaRPr lang="en-AU" dirty="0"/>
          </a:p>
          <a:p>
            <a:pPr marL="914400" lvl="2" indent="0">
              <a:buNone/>
            </a:pPr>
            <a:r>
              <a:rPr lang="en-AU" dirty="0"/>
              <a:t>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/>
              <a:t>Download </a:t>
            </a:r>
            <a:r>
              <a:rPr lang="en-AU" dirty="0" err="1"/>
              <a:t>CoolTerm</a:t>
            </a:r>
            <a:r>
              <a:rPr lang="en-AU" dirty="0"/>
              <a:t> onto your own computer at </a:t>
            </a:r>
            <a:br>
              <a:rPr lang="en-AU" dirty="0"/>
            </a:br>
            <a:r>
              <a:rPr lang="en-AU" dirty="0">
                <a:hlinkClick r:id="rId2"/>
              </a:rPr>
              <a:t>http://freeware.the-meiers.org</a:t>
            </a:r>
            <a:r>
              <a:rPr lang="en-AU" dirty="0"/>
              <a:t>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AU" dirty="0"/>
              <a:t>If nothing seems to be working…</a:t>
            </a:r>
          </a:p>
          <a:p>
            <a:pPr lvl="2"/>
            <a:r>
              <a:rPr lang="en-AU" dirty="0"/>
              <a:t>Options &gt; port &gt; COM-X (test COMs until it works…)</a:t>
            </a:r>
          </a:p>
        </p:txBody>
      </p:sp>
    </p:spTree>
    <p:extLst>
      <p:ext uri="{BB962C8B-B14F-4D97-AF65-F5344CB8AC3E}">
        <p14:creationId xmlns:p14="http://schemas.microsoft.com/office/powerpoint/2010/main" val="313499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E1204-57DC-408D-8302-11CC6E87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4. Recording serial data on </a:t>
            </a:r>
            <a:r>
              <a:rPr lang="en-AU" dirty="0" err="1"/>
              <a:t>CoolTerm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3BBF7-8311-4C06-A395-13491A9FC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To record data:</a:t>
            </a:r>
          </a:p>
          <a:p>
            <a:pPr lvl="1"/>
            <a:r>
              <a:rPr lang="en-AU" dirty="0"/>
              <a:t>Click </a:t>
            </a:r>
            <a:r>
              <a:rPr lang="en-AU" b="1" dirty="0"/>
              <a:t>‘connect’</a:t>
            </a:r>
            <a:endParaRPr lang="en-AU" dirty="0"/>
          </a:p>
          <a:p>
            <a:pPr lvl="1"/>
            <a:r>
              <a:rPr lang="en-AU" i="1" dirty="0"/>
              <a:t>Connection &gt; Capture to </a:t>
            </a:r>
            <a:r>
              <a:rPr lang="en-AU" i="1" dirty="0" err="1"/>
              <a:t>Textfile</a:t>
            </a:r>
            <a:r>
              <a:rPr lang="en-AU" i="1" dirty="0"/>
              <a:t> &gt; Start</a:t>
            </a:r>
          </a:p>
          <a:p>
            <a:pPr lvl="1"/>
            <a:r>
              <a:rPr lang="en-AU" dirty="0"/>
              <a:t>Name the text file [SID].txt and save it on your desktop</a:t>
            </a:r>
          </a:p>
          <a:p>
            <a:pPr marL="0" indent="0">
              <a:buNone/>
            </a:pPr>
            <a:r>
              <a:rPr lang="en-AU" dirty="0"/>
              <a:t>To stop recording data:</a:t>
            </a:r>
          </a:p>
          <a:p>
            <a:pPr lvl="1"/>
            <a:r>
              <a:rPr lang="en-AU" i="1" dirty="0"/>
              <a:t>Connection &gt; Capture to </a:t>
            </a:r>
            <a:r>
              <a:rPr lang="en-AU" i="1" dirty="0" err="1"/>
              <a:t>Textfile</a:t>
            </a:r>
            <a:r>
              <a:rPr lang="en-AU" i="1" dirty="0"/>
              <a:t> &gt; Stop</a:t>
            </a:r>
          </a:p>
          <a:p>
            <a:pPr lvl="1"/>
            <a:endParaRPr lang="en-AU" i="1" dirty="0"/>
          </a:p>
          <a:p>
            <a:pPr marL="0" indent="0">
              <a:buNone/>
            </a:pPr>
            <a:r>
              <a:rPr lang="en-AU" dirty="0"/>
              <a:t>The text file you captured will have a series of numbers on a different line – this is the </a:t>
            </a:r>
            <a:r>
              <a:rPr lang="en-AU" b="1" dirty="0"/>
              <a:t>raw sensor data</a:t>
            </a:r>
            <a:endParaRPr lang="en-AU" dirty="0"/>
          </a:p>
          <a:p>
            <a:pPr lvl="1"/>
            <a:r>
              <a:rPr lang="en-AU" dirty="0"/>
              <a:t>Question: what range does your raw sensor data appear to fall between?</a:t>
            </a:r>
          </a:p>
        </p:txBody>
      </p:sp>
    </p:spTree>
    <p:extLst>
      <p:ext uri="{BB962C8B-B14F-4D97-AF65-F5344CB8AC3E}">
        <p14:creationId xmlns:p14="http://schemas.microsoft.com/office/powerpoint/2010/main" val="3841829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FB64-E1CE-494F-9599-F11F86421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5. Graphing your data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596CC-9F78-40D4-8CE1-14BA7B8AE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(Let’s do it in person)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Tasks to complete before you leave – collect data </a:t>
            </a:r>
            <a:r>
              <a:rPr lang="en-AU" b="1" dirty="0"/>
              <a:t>in a single recording session:</a:t>
            </a:r>
          </a:p>
          <a:p>
            <a:pPr lvl="1"/>
            <a:r>
              <a:rPr lang="en-AU" dirty="0"/>
              <a:t>1 minute resting as a baseline</a:t>
            </a:r>
          </a:p>
          <a:p>
            <a:pPr lvl="1"/>
            <a:r>
              <a:rPr lang="en-AU" dirty="0"/>
              <a:t>1 minute with physical activity (Squats, running on spot)</a:t>
            </a:r>
          </a:p>
          <a:p>
            <a:pPr lvl="1"/>
            <a:r>
              <a:rPr lang="en-AU" dirty="0"/>
              <a:t>1 minute resting for recovery</a:t>
            </a:r>
          </a:p>
          <a:p>
            <a:pPr lvl="1"/>
            <a:r>
              <a:rPr lang="en-AU" dirty="0"/>
              <a:t>Repeat 3 times (if time permits)</a:t>
            </a:r>
          </a:p>
          <a:p>
            <a:pPr lvl="1"/>
            <a:endParaRPr lang="en-AU" dirty="0"/>
          </a:p>
          <a:p>
            <a:pPr marL="0" indent="0">
              <a:buNone/>
            </a:pPr>
            <a:r>
              <a:rPr lang="en-AU" dirty="0"/>
              <a:t>Graph your results in excel</a:t>
            </a:r>
          </a:p>
        </p:txBody>
      </p:sp>
    </p:spTree>
    <p:extLst>
      <p:ext uri="{BB962C8B-B14F-4D97-AF65-F5344CB8AC3E}">
        <p14:creationId xmlns:p14="http://schemas.microsoft.com/office/powerpoint/2010/main" val="75982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E3E70-931B-41EF-A75F-8AB6504FD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End of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8DBFA0-DE02-410C-963D-D7F3945FF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2156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2CC7-D786-452D-AA94-DD05B802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/>
              <a:t>Appendix 1: Understanding the 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AEC72-9DEA-4F45-94ED-AD6D16531D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5" t="3896" r="5116" b="4546"/>
          <a:stretch/>
        </p:blipFill>
        <p:spPr>
          <a:xfrm rot="5400000">
            <a:off x="3229094" y="1785728"/>
            <a:ext cx="5733811" cy="408316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6009F5-70EF-4BC0-8093-F77DFB23500B}"/>
              </a:ext>
            </a:extLst>
          </p:cNvPr>
          <p:cNvCxnSpPr>
            <a:cxnSpLocks/>
          </p:cNvCxnSpPr>
          <p:nvPr/>
        </p:nvCxnSpPr>
        <p:spPr>
          <a:xfrm>
            <a:off x="2487358" y="3015898"/>
            <a:ext cx="1752994" cy="14281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72689C-D798-4965-B976-17F821E2FD18}"/>
              </a:ext>
            </a:extLst>
          </p:cNvPr>
          <p:cNvCxnSpPr>
            <a:cxnSpLocks/>
          </p:cNvCxnSpPr>
          <p:nvPr/>
        </p:nvCxnSpPr>
        <p:spPr>
          <a:xfrm>
            <a:off x="2487358" y="4435289"/>
            <a:ext cx="1771946" cy="2504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Double Brace 10">
            <a:extLst>
              <a:ext uri="{FF2B5EF4-FFF2-40B4-BE49-F238E27FC236}">
                <a16:creationId xmlns:a16="http://schemas.microsoft.com/office/drawing/2014/main" id="{1E6584E0-F42B-47B7-A00E-DFC20DD85C49}"/>
              </a:ext>
            </a:extLst>
          </p:cNvPr>
          <p:cNvSpPr/>
          <p:nvPr/>
        </p:nvSpPr>
        <p:spPr>
          <a:xfrm>
            <a:off x="3970296" y="5216344"/>
            <a:ext cx="1018632" cy="1255524"/>
          </a:xfrm>
          <a:prstGeom prst="bracePair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F26813-5B17-4D3E-8497-5E7F398C40E7}"/>
              </a:ext>
            </a:extLst>
          </p:cNvPr>
          <p:cNvCxnSpPr>
            <a:cxnSpLocks/>
          </p:cNvCxnSpPr>
          <p:nvPr/>
        </p:nvCxnSpPr>
        <p:spPr>
          <a:xfrm>
            <a:off x="2008837" y="5812008"/>
            <a:ext cx="1681927" cy="320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Double Brace 14">
            <a:extLst>
              <a:ext uri="{FF2B5EF4-FFF2-40B4-BE49-F238E27FC236}">
                <a16:creationId xmlns:a16="http://schemas.microsoft.com/office/drawing/2014/main" id="{FE4CAFCF-E3CD-4F40-8C82-5AC4D9BAC043}"/>
              </a:ext>
            </a:extLst>
          </p:cNvPr>
          <p:cNvSpPr/>
          <p:nvPr/>
        </p:nvSpPr>
        <p:spPr>
          <a:xfrm>
            <a:off x="7186511" y="3392282"/>
            <a:ext cx="1018632" cy="3231986"/>
          </a:xfrm>
          <a:prstGeom prst="bracePair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B8BCFD-E46E-4EAC-94C0-E99B51DD9133}"/>
              </a:ext>
            </a:extLst>
          </p:cNvPr>
          <p:cNvCxnSpPr>
            <a:cxnSpLocks/>
          </p:cNvCxnSpPr>
          <p:nvPr/>
        </p:nvCxnSpPr>
        <p:spPr>
          <a:xfrm flipH="1">
            <a:off x="8538347" y="4685708"/>
            <a:ext cx="1392132" cy="3087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A180E5-4E14-4588-A6D2-E88FC1DEAEE7}"/>
              </a:ext>
            </a:extLst>
          </p:cNvPr>
          <p:cNvSpPr txBox="1"/>
          <p:nvPr/>
        </p:nvSpPr>
        <p:spPr>
          <a:xfrm>
            <a:off x="293745" y="2243118"/>
            <a:ext cx="3169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5V: </a:t>
            </a:r>
          </a:p>
          <a:p>
            <a:r>
              <a:rPr lang="en-AU" dirty="0"/>
              <a:t>Used to power components FROM the </a:t>
            </a:r>
            <a:r>
              <a:rPr lang="en-AU" dirty="0" err="1"/>
              <a:t>arduino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47AFB3-4B3B-485A-8FC4-75FCDC5A92BD}"/>
              </a:ext>
            </a:extLst>
          </p:cNvPr>
          <p:cNvSpPr txBox="1"/>
          <p:nvPr/>
        </p:nvSpPr>
        <p:spPr>
          <a:xfrm>
            <a:off x="293745" y="3520749"/>
            <a:ext cx="3169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GND: </a:t>
            </a:r>
          </a:p>
          <a:p>
            <a:r>
              <a:rPr lang="en-AU" dirty="0"/>
              <a:t>Used as a NEGATIVE terminal for powered components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70C802-1E46-4630-B129-66FA8FAEDBAA}"/>
              </a:ext>
            </a:extLst>
          </p:cNvPr>
          <p:cNvSpPr txBox="1"/>
          <p:nvPr/>
        </p:nvSpPr>
        <p:spPr>
          <a:xfrm>
            <a:off x="293745" y="4909174"/>
            <a:ext cx="3169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A0, A1, A2, A3, A4, A5: </a:t>
            </a:r>
          </a:p>
          <a:p>
            <a:r>
              <a:rPr lang="en-AU" b="1" dirty="0"/>
              <a:t>Analogue</a:t>
            </a:r>
            <a:r>
              <a:rPr lang="en-AU" dirty="0"/>
              <a:t> ‘pins’ for sending and receiving DATA from Arduino components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58C0A9-00DC-4A35-949D-26AE7E13F71B}"/>
              </a:ext>
            </a:extLst>
          </p:cNvPr>
          <p:cNvSpPr txBox="1"/>
          <p:nvPr/>
        </p:nvSpPr>
        <p:spPr>
          <a:xfrm>
            <a:off x="8817924" y="3548326"/>
            <a:ext cx="3169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0 – 13 (Digital): </a:t>
            </a:r>
          </a:p>
          <a:p>
            <a:r>
              <a:rPr lang="en-AU" b="1" dirty="0"/>
              <a:t>Digital</a:t>
            </a:r>
            <a:r>
              <a:rPr lang="en-AU" dirty="0"/>
              <a:t> ‘pins’ for sending and receiving DATA from Arduino components</a:t>
            </a:r>
          </a:p>
        </p:txBody>
      </p:sp>
    </p:spTree>
    <p:extLst>
      <p:ext uri="{BB962C8B-B14F-4D97-AF65-F5344CB8AC3E}">
        <p14:creationId xmlns:p14="http://schemas.microsoft.com/office/powerpoint/2010/main" val="3878150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07C8-58BC-4669-967A-78261374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Appendix 2: How does a breadboard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1122F-7521-48DE-AD56-4D4051D9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08977" y="2332906"/>
            <a:ext cx="5174045" cy="3418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506A17-93B2-40A7-8C8D-900FBFFB2B13}"/>
              </a:ext>
            </a:extLst>
          </p:cNvPr>
          <p:cNvSpPr/>
          <p:nvPr/>
        </p:nvSpPr>
        <p:spPr>
          <a:xfrm>
            <a:off x="4497238" y="1690688"/>
            <a:ext cx="258792" cy="4802187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A3E24-D897-43C7-B135-2ED9F68E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" t="3896" r="5116" b="4546"/>
          <a:stretch/>
        </p:blipFill>
        <p:spPr>
          <a:xfrm rot="14400000">
            <a:off x="364564" y="2886111"/>
            <a:ext cx="3045096" cy="216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CAD6C-3D8B-4678-8E74-A2895DFF20A0}"/>
              </a:ext>
            </a:extLst>
          </p:cNvPr>
          <p:cNvSpPr txBox="1"/>
          <p:nvPr/>
        </p:nvSpPr>
        <p:spPr>
          <a:xfrm>
            <a:off x="186859" y="6490538"/>
            <a:ext cx="3903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Note: Arduino is upside down compared to previous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64FD40-65D1-477E-8BCA-219024A8EA3F}"/>
              </a:ext>
            </a:extLst>
          </p:cNvPr>
          <p:cNvCxnSpPr>
            <a:cxnSpLocks/>
          </p:cNvCxnSpPr>
          <p:nvPr/>
        </p:nvCxnSpPr>
        <p:spPr>
          <a:xfrm>
            <a:off x="2586852" y="3259623"/>
            <a:ext cx="2089380" cy="516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11FB20-C163-4B37-88A7-9D010ED12CC8}"/>
              </a:ext>
            </a:extLst>
          </p:cNvPr>
          <p:cNvSpPr txBox="1"/>
          <p:nvPr/>
        </p:nvSpPr>
        <p:spPr>
          <a:xfrm>
            <a:off x="8475967" y="1966197"/>
            <a:ext cx="3060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When the 5V Pin is connected to the “positive rail”, the whole </a:t>
            </a:r>
            <a:r>
              <a:rPr lang="en-AU" b="1" dirty="0"/>
              <a:t>vertical rail is now connected to the 5V pin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55118B-C367-43DB-8C45-CCCF4630073F}"/>
              </a:ext>
            </a:extLst>
          </p:cNvPr>
          <p:cNvSpPr txBox="1"/>
          <p:nvPr/>
        </p:nvSpPr>
        <p:spPr>
          <a:xfrm>
            <a:off x="8475967" y="3443689"/>
            <a:ext cx="3060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Electricity conducts on the breadboard from one pin to ANY other pin in this horizontal rail – this means you can </a:t>
            </a:r>
            <a:r>
              <a:rPr lang="en-AU" b="1" dirty="0"/>
              <a:t>connect the 5V to any of the pins and it’ll still work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4620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07C8-58BC-4669-967A-78261374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Appendix 2: How does a breadboard work – the </a:t>
            </a:r>
            <a:r>
              <a:rPr lang="en-AU" b="1" dirty="0"/>
              <a:t>BUS STRIPS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1122F-7521-48DE-AD56-4D4051D9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08977" y="2332906"/>
            <a:ext cx="5174045" cy="3418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506A17-93B2-40A7-8C8D-900FBFFB2B13}"/>
              </a:ext>
            </a:extLst>
          </p:cNvPr>
          <p:cNvSpPr/>
          <p:nvPr/>
        </p:nvSpPr>
        <p:spPr>
          <a:xfrm>
            <a:off x="4497238" y="1690688"/>
            <a:ext cx="258792" cy="4802187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A3E24-D897-43C7-B135-2ED9F68E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" t="3896" r="5116" b="4546"/>
          <a:stretch/>
        </p:blipFill>
        <p:spPr>
          <a:xfrm rot="14400000">
            <a:off x="364564" y="2886111"/>
            <a:ext cx="3045096" cy="216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CAD6C-3D8B-4678-8E74-A2895DFF20A0}"/>
              </a:ext>
            </a:extLst>
          </p:cNvPr>
          <p:cNvSpPr txBox="1"/>
          <p:nvPr/>
        </p:nvSpPr>
        <p:spPr>
          <a:xfrm>
            <a:off x="186859" y="6490538"/>
            <a:ext cx="3903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Note: Arduino is upside down compared to previous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64FD40-65D1-477E-8BCA-219024A8EA3F}"/>
              </a:ext>
            </a:extLst>
          </p:cNvPr>
          <p:cNvCxnSpPr>
            <a:cxnSpLocks/>
          </p:cNvCxnSpPr>
          <p:nvPr/>
        </p:nvCxnSpPr>
        <p:spPr>
          <a:xfrm>
            <a:off x="2586852" y="3259623"/>
            <a:ext cx="2098856" cy="9949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11FB20-C163-4B37-88A7-9D010ED12CC8}"/>
              </a:ext>
            </a:extLst>
          </p:cNvPr>
          <p:cNvSpPr txBox="1"/>
          <p:nvPr/>
        </p:nvSpPr>
        <p:spPr>
          <a:xfrm>
            <a:off x="8475967" y="1966197"/>
            <a:ext cx="3060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When the GND pin is connected to the NEGATIVE rail, similarly </a:t>
            </a:r>
            <a:r>
              <a:rPr lang="en-AU" b="1" dirty="0"/>
              <a:t>the negative rail is COMPLETELY grounded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55118B-C367-43DB-8C45-CCCF4630073F}"/>
              </a:ext>
            </a:extLst>
          </p:cNvPr>
          <p:cNvSpPr txBox="1"/>
          <p:nvPr/>
        </p:nvSpPr>
        <p:spPr>
          <a:xfrm>
            <a:off x="8475967" y="3443689"/>
            <a:ext cx="30606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Again, due to the underlying design of the breadboard, you can </a:t>
            </a:r>
            <a:r>
              <a:rPr lang="en-AU" b="1" dirty="0"/>
              <a:t>connect the ground to ANY PIN on the negative rail and it’ll still work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791A74-35C5-4994-BA06-D280DED7F287}"/>
              </a:ext>
            </a:extLst>
          </p:cNvPr>
          <p:cNvCxnSpPr>
            <a:cxnSpLocks/>
          </p:cNvCxnSpPr>
          <p:nvPr/>
        </p:nvCxnSpPr>
        <p:spPr>
          <a:xfrm flipH="1">
            <a:off x="2492095" y="2109665"/>
            <a:ext cx="2349961" cy="9746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57FD86-E058-4AC2-A138-ECD0EFDA7D09}"/>
              </a:ext>
            </a:extLst>
          </p:cNvPr>
          <p:cNvSpPr/>
          <p:nvPr/>
        </p:nvSpPr>
        <p:spPr>
          <a:xfrm>
            <a:off x="4756030" y="1690688"/>
            <a:ext cx="258792" cy="4799850"/>
          </a:xfrm>
          <a:prstGeom prst="rect">
            <a:avLst/>
          </a:prstGeom>
          <a:solidFill>
            <a:srgbClr val="4472C4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5401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807C8-58BC-4669-967A-78261374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Appendix 2: How does a breadboard work – the </a:t>
            </a:r>
            <a:r>
              <a:rPr lang="en-AU" b="1" dirty="0"/>
              <a:t>BUS STRIPS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1122F-7521-48DE-AD56-4D4051D9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08977" y="2332906"/>
            <a:ext cx="5174045" cy="34182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506A17-93B2-40A7-8C8D-900FBFFB2B13}"/>
              </a:ext>
            </a:extLst>
          </p:cNvPr>
          <p:cNvSpPr/>
          <p:nvPr/>
        </p:nvSpPr>
        <p:spPr>
          <a:xfrm>
            <a:off x="4497238" y="1690688"/>
            <a:ext cx="258792" cy="4802187"/>
          </a:xfrm>
          <a:prstGeom prst="rect">
            <a:avLst/>
          </a:prstGeom>
          <a:solidFill>
            <a:srgbClr val="C0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A3E24-D897-43C7-B135-2ED9F68E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" t="3896" r="5116" b="4546"/>
          <a:stretch/>
        </p:blipFill>
        <p:spPr>
          <a:xfrm rot="14400000">
            <a:off x="364564" y="2886111"/>
            <a:ext cx="3045096" cy="216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CAD6C-3D8B-4678-8E74-A2895DFF20A0}"/>
              </a:ext>
            </a:extLst>
          </p:cNvPr>
          <p:cNvSpPr txBox="1"/>
          <p:nvPr/>
        </p:nvSpPr>
        <p:spPr>
          <a:xfrm>
            <a:off x="186859" y="6490538"/>
            <a:ext cx="3903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Note: Arduino is upside down compared to previous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64FD40-65D1-477E-8BCA-219024A8EA3F}"/>
              </a:ext>
            </a:extLst>
          </p:cNvPr>
          <p:cNvCxnSpPr>
            <a:cxnSpLocks/>
          </p:cNvCxnSpPr>
          <p:nvPr/>
        </p:nvCxnSpPr>
        <p:spPr>
          <a:xfrm flipV="1">
            <a:off x="2586852" y="1966197"/>
            <a:ext cx="2089380" cy="1293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11FB20-C163-4B37-88A7-9D010ED12CC8}"/>
              </a:ext>
            </a:extLst>
          </p:cNvPr>
          <p:cNvSpPr txBox="1"/>
          <p:nvPr/>
        </p:nvSpPr>
        <p:spPr>
          <a:xfrm>
            <a:off x="8475967" y="1966197"/>
            <a:ext cx="3060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two halves of the breadboard are </a:t>
            </a:r>
            <a:r>
              <a:rPr lang="en-AU" b="1" dirty="0"/>
              <a:t>NOT electrically connected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791A74-35C5-4994-BA06-D280DED7F287}"/>
              </a:ext>
            </a:extLst>
          </p:cNvPr>
          <p:cNvCxnSpPr>
            <a:cxnSpLocks/>
          </p:cNvCxnSpPr>
          <p:nvPr/>
        </p:nvCxnSpPr>
        <p:spPr>
          <a:xfrm flipH="1" flipV="1">
            <a:off x="2492095" y="3084323"/>
            <a:ext cx="2359437" cy="8528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57FD86-E058-4AC2-A138-ECD0EFDA7D09}"/>
              </a:ext>
            </a:extLst>
          </p:cNvPr>
          <p:cNvSpPr/>
          <p:nvPr/>
        </p:nvSpPr>
        <p:spPr>
          <a:xfrm>
            <a:off x="4756030" y="1690688"/>
            <a:ext cx="258792" cy="4799850"/>
          </a:xfrm>
          <a:prstGeom prst="rect">
            <a:avLst/>
          </a:prstGeom>
          <a:solidFill>
            <a:srgbClr val="4472C4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18BEEA-CED4-4DD8-A362-D5706AE4B068}"/>
              </a:ext>
            </a:extLst>
          </p:cNvPr>
          <p:cNvSpPr/>
          <p:nvPr/>
        </p:nvSpPr>
        <p:spPr>
          <a:xfrm>
            <a:off x="6096000" y="1454992"/>
            <a:ext cx="1709109" cy="5121107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92179-E3E2-4CEE-9BE3-E98176096037}"/>
              </a:ext>
            </a:extLst>
          </p:cNvPr>
          <p:cNvSpPr txBox="1"/>
          <p:nvPr/>
        </p:nvSpPr>
        <p:spPr>
          <a:xfrm>
            <a:off x="8475967" y="3084323"/>
            <a:ext cx="3060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positive rail on the LHS </a:t>
            </a:r>
            <a:r>
              <a:rPr lang="en-AU" b="1" dirty="0"/>
              <a:t>isn’t connected </a:t>
            </a:r>
            <a:r>
              <a:rPr lang="en-AU" dirty="0"/>
              <a:t>to the positive rail on the RHS and vice versa</a:t>
            </a:r>
            <a:endParaRPr lang="en-AU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75CE4-6390-4C7E-9363-1043CCE63629}"/>
              </a:ext>
            </a:extLst>
          </p:cNvPr>
          <p:cNvSpPr txBox="1"/>
          <p:nvPr/>
        </p:nvSpPr>
        <p:spPr>
          <a:xfrm>
            <a:off x="8475967" y="4312209"/>
            <a:ext cx="306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Columns ABCDE </a:t>
            </a:r>
            <a:r>
              <a:rPr lang="en-AU" b="1" dirty="0"/>
              <a:t>aren’t</a:t>
            </a:r>
            <a:r>
              <a:rPr lang="en-AU" dirty="0"/>
              <a:t> connected to FGHIJ either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396330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A2C8785-5742-4FDE-A4E2-8BD145583B02}"/>
              </a:ext>
            </a:extLst>
          </p:cNvPr>
          <p:cNvGrpSpPr/>
          <p:nvPr/>
        </p:nvGrpSpPr>
        <p:grpSpPr>
          <a:xfrm>
            <a:off x="3624474" y="1873600"/>
            <a:ext cx="2767223" cy="4188655"/>
            <a:chOff x="4386891" y="1454992"/>
            <a:chExt cx="3418218" cy="51740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11122F-7521-48DE-AD56-4D4051D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08977" y="2332906"/>
              <a:ext cx="5174045" cy="341821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506A17-93B2-40A7-8C8D-900FBFFB2B13}"/>
                </a:ext>
              </a:extLst>
            </p:cNvPr>
            <p:cNvSpPr/>
            <p:nvPr/>
          </p:nvSpPr>
          <p:spPr>
            <a:xfrm>
              <a:off x="4497238" y="1690688"/>
              <a:ext cx="258792" cy="4802187"/>
            </a:xfrm>
            <a:prstGeom prst="rect">
              <a:avLst/>
            </a:prstGeom>
            <a:solidFill>
              <a:srgbClr val="C00000">
                <a:alpha val="1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7FD86-E058-4AC2-A138-ECD0EFDA7D09}"/>
                </a:ext>
              </a:extLst>
            </p:cNvPr>
            <p:cNvSpPr/>
            <p:nvPr/>
          </p:nvSpPr>
          <p:spPr>
            <a:xfrm>
              <a:off x="4756030" y="1690688"/>
              <a:ext cx="258792" cy="4799850"/>
            </a:xfrm>
            <a:prstGeom prst="rect">
              <a:avLst/>
            </a:prstGeom>
            <a:solidFill>
              <a:srgbClr val="4472C4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18BEEA-CED4-4DD8-A362-D5706AE4B068}"/>
                </a:ext>
              </a:extLst>
            </p:cNvPr>
            <p:cNvSpPr/>
            <p:nvPr/>
          </p:nvSpPr>
          <p:spPr>
            <a:xfrm>
              <a:off x="6096000" y="1454992"/>
              <a:ext cx="1709109" cy="512110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807C8-58BC-4669-967A-78261374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Appendix 2: How does a breadboard work – the </a:t>
            </a:r>
            <a:r>
              <a:rPr lang="en-AU" b="1" dirty="0"/>
              <a:t>TERMINAL STRIPS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A3E24-D897-43C7-B135-2ED9F68E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" t="3896" r="5116" b="4546"/>
          <a:stretch/>
        </p:blipFill>
        <p:spPr>
          <a:xfrm rot="16200000">
            <a:off x="753075" y="2743977"/>
            <a:ext cx="3045096" cy="216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CAD6C-3D8B-4678-8E74-A2895DFF20A0}"/>
              </a:ext>
            </a:extLst>
          </p:cNvPr>
          <p:cNvSpPr txBox="1"/>
          <p:nvPr/>
        </p:nvSpPr>
        <p:spPr>
          <a:xfrm>
            <a:off x="186859" y="6490538"/>
            <a:ext cx="3903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Note: Arduino is upside down compared to previous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64FD40-65D1-477E-8BCA-219024A8EA3F}"/>
              </a:ext>
            </a:extLst>
          </p:cNvPr>
          <p:cNvCxnSpPr>
            <a:cxnSpLocks/>
          </p:cNvCxnSpPr>
          <p:nvPr/>
        </p:nvCxnSpPr>
        <p:spPr>
          <a:xfrm>
            <a:off x="3235097" y="3562844"/>
            <a:ext cx="676518" cy="170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11FB20-C163-4B37-88A7-9D010ED12CC8}"/>
              </a:ext>
            </a:extLst>
          </p:cNvPr>
          <p:cNvSpPr txBox="1"/>
          <p:nvPr/>
        </p:nvSpPr>
        <p:spPr>
          <a:xfrm>
            <a:off x="7895442" y="1999119"/>
            <a:ext cx="3060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each of the middle rows, they are electrically connected </a:t>
            </a:r>
            <a:r>
              <a:rPr lang="en-AU" b="1" dirty="0"/>
              <a:t>horizontally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791A74-35C5-4994-BA06-D280DED7F287}"/>
              </a:ext>
            </a:extLst>
          </p:cNvPr>
          <p:cNvCxnSpPr>
            <a:cxnSpLocks/>
          </p:cNvCxnSpPr>
          <p:nvPr/>
        </p:nvCxnSpPr>
        <p:spPr>
          <a:xfrm flipH="1">
            <a:off x="3235098" y="2288675"/>
            <a:ext cx="777545" cy="1001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B92179-E3E2-4CEE-9BE3-E98176096037}"/>
              </a:ext>
            </a:extLst>
          </p:cNvPr>
          <p:cNvSpPr txBox="1"/>
          <p:nvPr/>
        </p:nvSpPr>
        <p:spPr>
          <a:xfrm>
            <a:off x="7895442" y="3117245"/>
            <a:ext cx="3060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i.e. </a:t>
            </a:r>
            <a:r>
              <a:rPr lang="en-AU" dirty="0"/>
              <a:t>if pin A0 is connected to row 9, effectively </a:t>
            </a:r>
            <a:r>
              <a:rPr lang="en-AU" b="1" dirty="0"/>
              <a:t>ALL pins in row 9 are connected to A0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75CE4-6390-4C7E-9363-1043CCE63629}"/>
              </a:ext>
            </a:extLst>
          </p:cNvPr>
          <p:cNvSpPr txBox="1"/>
          <p:nvPr/>
        </p:nvSpPr>
        <p:spPr>
          <a:xfrm>
            <a:off x="7895442" y="4345131"/>
            <a:ext cx="3060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Obviously remember: columns ABCDE aren’t connected to columns FGHIJ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67D9B2-A41B-4336-92BF-6B8A1EEE4D7B}"/>
              </a:ext>
            </a:extLst>
          </p:cNvPr>
          <p:cNvCxnSpPr/>
          <p:nvPr/>
        </p:nvCxnSpPr>
        <p:spPr>
          <a:xfrm>
            <a:off x="3235097" y="3046422"/>
            <a:ext cx="1090536" cy="16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C84681B-9EDA-43C3-A8B1-083974B50FC6}"/>
              </a:ext>
            </a:extLst>
          </p:cNvPr>
          <p:cNvSpPr/>
          <p:nvPr/>
        </p:nvSpPr>
        <p:spPr>
          <a:xfrm>
            <a:off x="4183499" y="3136440"/>
            <a:ext cx="704414" cy="153622"/>
          </a:xfrm>
          <a:prstGeom prst="rect">
            <a:avLst/>
          </a:prstGeom>
          <a:solidFill>
            <a:srgbClr val="FFC000">
              <a:alpha val="1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310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D6AE-43DF-498C-84DD-D7900C663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are we using Arduinos?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A1F1C-A212-41D8-96A2-E1CBFD95C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Physiology research has always been dependent on developing and using tools/electronics!</a:t>
            </a:r>
          </a:p>
          <a:p>
            <a:pPr lvl="1"/>
            <a:r>
              <a:rPr lang="en-AU" dirty="0"/>
              <a:t>X-lab tools are plug-and-play</a:t>
            </a:r>
          </a:p>
          <a:p>
            <a:pPr lvl="1"/>
            <a:r>
              <a:rPr lang="en-AU" dirty="0"/>
              <a:t>If we needed to make our own tools, we wouldn’t be able to!</a:t>
            </a:r>
          </a:p>
          <a:p>
            <a:pPr lvl="1"/>
            <a:r>
              <a:rPr lang="en-AU" dirty="0"/>
              <a:t>Arduinos give us a new level of control in designing our own tools</a:t>
            </a:r>
          </a:p>
          <a:p>
            <a:pPr lvl="2"/>
            <a:r>
              <a:rPr lang="en-AU" dirty="0"/>
              <a:t>Bespoke individual solutions to problems</a:t>
            </a:r>
          </a:p>
          <a:p>
            <a:pPr lvl="2"/>
            <a:r>
              <a:rPr lang="en-AU" dirty="0"/>
              <a:t>Learn how to </a:t>
            </a:r>
            <a:r>
              <a:rPr lang="en-AU" dirty="0">
                <a:highlight>
                  <a:srgbClr val="FFFF00"/>
                </a:highlight>
              </a:rPr>
              <a:t>create and implement small electronic devices</a:t>
            </a:r>
          </a:p>
          <a:p>
            <a:pPr lvl="2"/>
            <a:r>
              <a:rPr lang="en-AU" dirty="0"/>
              <a:t>Learn how to </a:t>
            </a:r>
            <a:r>
              <a:rPr lang="en-AU" dirty="0">
                <a:highlight>
                  <a:srgbClr val="FFFF00"/>
                </a:highlight>
              </a:rPr>
              <a:t>program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We hope that after this lesson you will be more interested in electronics and programming</a:t>
            </a:r>
          </a:p>
        </p:txBody>
      </p:sp>
    </p:spTree>
    <p:extLst>
      <p:ext uri="{BB962C8B-B14F-4D97-AF65-F5344CB8AC3E}">
        <p14:creationId xmlns:p14="http://schemas.microsoft.com/office/powerpoint/2010/main" val="106459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A2C8785-5742-4FDE-A4E2-8BD145583B02}"/>
              </a:ext>
            </a:extLst>
          </p:cNvPr>
          <p:cNvGrpSpPr/>
          <p:nvPr/>
        </p:nvGrpSpPr>
        <p:grpSpPr>
          <a:xfrm>
            <a:off x="3624474" y="1873600"/>
            <a:ext cx="2767223" cy="4188655"/>
            <a:chOff x="4386891" y="1454992"/>
            <a:chExt cx="3418218" cy="51740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11122F-7521-48DE-AD56-4D4051D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08977" y="2332906"/>
              <a:ext cx="5174045" cy="341821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506A17-93B2-40A7-8C8D-900FBFFB2B13}"/>
                </a:ext>
              </a:extLst>
            </p:cNvPr>
            <p:cNvSpPr/>
            <p:nvPr/>
          </p:nvSpPr>
          <p:spPr>
            <a:xfrm>
              <a:off x="4497238" y="1690688"/>
              <a:ext cx="258792" cy="4802187"/>
            </a:xfrm>
            <a:prstGeom prst="rect">
              <a:avLst/>
            </a:prstGeom>
            <a:solidFill>
              <a:srgbClr val="C00000">
                <a:alpha val="1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7FD86-E058-4AC2-A138-ECD0EFDA7D09}"/>
                </a:ext>
              </a:extLst>
            </p:cNvPr>
            <p:cNvSpPr/>
            <p:nvPr/>
          </p:nvSpPr>
          <p:spPr>
            <a:xfrm>
              <a:off x="4756030" y="1690688"/>
              <a:ext cx="258792" cy="4799850"/>
            </a:xfrm>
            <a:prstGeom prst="rect">
              <a:avLst/>
            </a:prstGeom>
            <a:solidFill>
              <a:srgbClr val="4472C4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18BEEA-CED4-4DD8-A362-D5706AE4B068}"/>
                </a:ext>
              </a:extLst>
            </p:cNvPr>
            <p:cNvSpPr/>
            <p:nvPr/>
          </p:nvSpPr>
          <p:spPr>
            <a:xfrm>
              <a:off x="6096000" y="1454992"/>
              <a:ext cx="1709109" cy="512110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807C8-58BC-4669-967A-78261374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Appendix 2: How does a breadboard work – the </a:t>
            </a:r>
            <a:r>
              <a:rPr lang="en-AU" b="1" dirty="0"/>
              <a:t>TERMINAL STRIPS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A3E24-D897-43C7-B135-2ED9F68E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" t="3896" r="5116" b="4546"/>
          <a:stretch/>
        </p:blipFill>
        <p:spPr>
          <a:xfrm rot="16200000">
            <a:off x="753075" y="2743977"/>
            <a:ext cx="3045096" cy="216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CAD6C-3D8B-4678-8E74-A2895DFF20A0}"/>
              </a:ext>
            </a:extLst>
          </p:cNvPr>
          <p:cNvSpPr txBox="1"/>
          <p:nvPr/>
        </p:nvSpPr>
        <p:spPr>
          <a:xfrm>
            <a:off x="186859" y="6490538"/>
            <a:ext cx="3903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Note: Arduino is upside down compared to previous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64FD40-65D1-477E-8BCA-219024A8EA3F}"/>
              </a:ext>
            </a:extLst>
          </p:cNvPr>
          <p:cNvCxnSpPr>
            <a:cxnSpLocks/>
          </p:cNvCxnSpPr>
          <p:nvPr/>
        </p:nvCxnSpPr>
        <p:spPr>
          <a:xfrm>
            <a:off x="3235097" y="3562844"/>
            <a:ext cx="676518" cy="170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11FB20-C163-4B37-88A7-9D010ED12CC8}"/>
              </a:ext>
            </a:extLst>
          </p:cNvPr>
          <p:cNvSpPr txBox="1"/>
          <p:nvPr/>
        </p:nvSpPr>
        <p:spPr>
          <a:xfrm>
            <a:off x="7895442" y="1999119"/>
            <a:ext cx="3060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For each of the middle rows, they are electrically connected </a:t>
            </a:r>
            <a:r>
              <a:rPr lang="en-AU" b="1" dirty="0"/>
              <a:t>horizontally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791A74-35C5-4994-BA06-D280DED7F287}"/>
              </a:ext>
            </a:extLst>
          </p:cNvPr>
          <p:cNvCxnSpPr>
            <a:cxnSpLocks/>
          </p:cNvCxnSpPr>
          <p:nvPr/>
        </p:nvCxnSpPr>
        <p:spPr>
          <a:xfrm flipH="1">
            <a:off x="3235098" y="2288675"/>
            <a:ext cx="777545" cy="1001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B92179-E3E2-4CEE-9BE3-E98176096037}"/>
              </a:ext>
            </a:extLst>
          </p:cNvPr>
          <p:cNvSpPr txBox="1"/>
          <p:nvPr/>
        </p:nvSpPr>
        <p:spPr>
          <a:xfrm>
            <a:off x="7895442" y="3117245"/>
            <a:ext cx="3060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i.e. </a:t>
            </a:r>
            <a:r>
              <a:rPr lang="en-AU" dirty="0"/>
              <a:t>if pin A0 is connected to row 9, effectively </a:t>
            </a:r>
            <a:r>
              <a:rPr lang="en-AU" b="1" dirty="0"/>
              <a:t>ALL pins in row 9 are connected to A0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75CE4-6390-4C7E-9363-1043CCE63629}"/>
              </a:ext>
            </a:extLst>
          </p:cNvPr>
          <p:cNvSpPr txBox="1"/>
          <p:nvPr/>
        </p:nvSpPr>
        <p:spPr>
          <a:xfrm>
            <a:off x="7895442" y="4345131"/>
            <a:ext cx="3060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Obviously remember: columns ABCDE aren’t connected to columns FGHIJ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67D9B2-A41B-4336-92BF-6B8A1EEE4D7B}"/>
              </a:ext>
            </a:extLst>
          </p:cNvPr>
          <p:cNvCxnSpPr/>
          <p:nvPr/>
        </p:nvCxnSpPr>
        <p:spPr>
          <a:xfrm>
            <a:off x="3235097" y="3046422"/>
            <a:ext cx="1090536" cy="16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C84681B-9EDA-43C3-A8B1-083974B50FC6}"/>
              </a:ext>
            </a:extLst>
          </p:cNvPr>
          <p:cNvSpPr/>
          <p:nvPr/>
        </p:nvSpPr>
        <p:spPr>
          <a:xfrm>
            <a:off x="4183499" y="3136440"/>
            <a:ext cx="704414" cy="153622"/>
          </a:xfrm>
          <a:prstGeom prst="rect">
            <a:avLst/>
          </a:prstGeom>
          <a:solidFill>
            <a:srgbClr val="FFC000">
              <a:alpha val="1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371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A2C8785-5742-4FDE-A4E2-8BD145583B02}"/>
              </a:ext>
            </a:extLst>
          </p:cNvPr>
          <p:cNvGrpSpPr/>
          <p:nvPr/>
        </p:nvGrpSpPr>
        <p:grpSpPr>
          <a:xfrm>
            <a:off x="2766928" y="1873600"/>
            <a:ext cx="2767223" cy="4188655"/>
            <a:chOff x="4386891" y="1454992"/>
            <a:chExt cx="3418218" cy="51740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11122F-7521-48DE-AD56-4D4051D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3508977" y="2332906"/>
              <a:ext cx="5174045" cy="341821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506A17-93B2-40A7-8C8D-900FBFFB2B13}"/>
                </a:ext>
              </a:extLst>
            </p:cNvPr>
            <p:cNvSpPr/>
            <p:nvPr/>
          </p:nvSpPr>
          <p:spPr>
            <a:xfrm>
              <a:off x="4497238" y="1690688"/>
              <a:ext cx="258792" cy="4802187"/>
            </a:xfrm>
            <a:prstGeom prst="rect">
              <a:avLst/>
            </a:prstGeom>
            <a:solidFill>
              <a:srgbClr val="C00000">
                <a:alpha val="1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57FD86-E058-4AC2-A138-ECD0EFDA7D09}"/>
                </a:ext>
              </a:extLst>
            </p:cNvPr>
            <p:cNvSpPr/>
            <p:nvPr/>
          </p:nvSpPr>
          <p:spPr>
            <a:xfrm>
              <a:off x="4756030" y="1690688"/>
              <a:ext cx="258792" cy="4799850"/>
            </a:xfrm>
            <a:prstGeom prst="rect">
              <a:avLst/>
            </a:prstGeom>
            <a:solidFill>
              <a:srgbClr val="4472C4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418BEEA-CED4-4DD8-A362-D5706AE4B068}"/>
                </a:ext>
              </a:extLst>
            </p:cNvPr>
            <p:cNvSpPr/>
            <p:nvPr/>
          </p:nvSpPr>
          <p:spPr>
            <a:xfrm>
              <a:off x="6096000" y="1454992"/>
              <a:ext cx="1709109" cy="512110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807C8-58BC-4669-967A-78261374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Appendix 2: How does a breadboard work – connecting </a:t>
            </a:r>
            <a:r>
              <a:rPr lang="en-AU" b="1" dirty="0"/>
              <a:t>COMPONENTS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A3E24-D897-43C7-B135-2ED9F68EE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" t="3896" r="5116" b="4546"/>
          <a:stretch/>
        </p:blipFill>
        <p:spPr>
          <a:xfrm rot="16200000">
            <a:off x="-104471" y="2743977"/>
            <a:ext cx="3045096" cy="21684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CAD6C-3D8B-4678-8E74-A2895DFF20A0}"/>
              </a:ext>
            </a:extLst>
          </p:cNvPr>
          <p:cNvSpPr txBox="1"/>
          <p:nvPr/>
        </p:nvSpPr>
        <p:spPr>
          <a:xfrm>
            <a:off x="186859" y="6490538"/>
            <a:ext cx="3903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Note: Arduino is upside down compared to previous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64FD40-65D1-477E-8BCA-219024A8EA3F}"/>
              </a:ext>
            </a:extLst>
          </p:cNvPr>
          <p:cNvCxnSpPr>
            <a:cxnSpLocks/>
          </p:cNvCxnSpPr>
          <p:nvPr/>
        </p:nvCxnSpPr>
        <p:spPr>
          <a:xfrm>
            <a:off x="2377551" y="3562844"/>
            <a:ext cx="676518" cy="17056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11FB20-C163-4B37-88A7-9D010ED12CC8}"/>
              </a:ext>
            </a:extLst>
          </p:cNvPr>
          <p:cNvSpPr txBox="1"/>
          <p:nvPr/>
        </p:nvSpPr>
        <p:spPr>
          <a:xfrm>
            <a:off x="6618926" y="1999119"/>
            <a:ext cx="433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GND on the component ALWAYS connects to the negative terminal</a:t>
            </a:r>
            <a:endParaRPr lang="en-AU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2791A74-35C5-4994-BA06-D280DED7F287}"/>
              </a:ext>
            </a:extLst>
          </p:cNvPr>
          <p:cNvCxnSpPr>
            <a:cxnSpLocks/>
          </p:cNvCxnSpPr>
          <p:nvPr/>
        </p:nvCxnSpPr>
        <p:spPr>
          <a:xfrm flipH="1">
            <a:off x="2377552" y="2288675"/>
            <a:ext cx="777545" cy="1001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B92179-E3E2-4CEE-9BE3-E98176096037}"/>
              </a:ext>
            </a:extLst>
          </p:cNvPr>
          <p:cNvSpPr txBox="1"/>
          <p:nvPr/>
        </p:nvSpPr>
        <p:spPr>
          <a:xfrm>
            <a:off x="6618926" y="2723256"/>
            <a:ext cx="4337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+5V on the component ALWAYS connects to the positive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275CE4-6390-4C7E-9363-1043CCE63629}"/>
              </a:ext>
            </a:extLst>
          </p:cNvPr>
          <p:cNvSpPr txBox="1"/>
          <p:nvPr/>
        </p:nvSpPr>
        <p:spPr>
          <a:xfrm>
            <a:off x="6552596" y="3484223"/>
            <a:ext cx="433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The Din (Data in) pin ALWAYS connects (via a horizonal terminal) to a data (Analog or Digital) pin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67D9B2-A41B-4336-92BF-6B8A1EEE4D7B}"/>
              </a:ext>
            </a:extLst>
          </p:cNvPr>
          <p:cNvCxnSpPr/>
          <p:nvPr/>
        </p:nvCxnSpPr>
        <p:spPr>
          <a:xfrm>
            <a:off x="2377551" y="3046422"/>
            <a:ext cx="1090536" cy="165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C84681B-9EDA-43C3-A8B1-083974B50FC6}"/>
              </a:ext>
            </a:extLst>
          </p:cNvPr>
          <p:cNvSpPr/>
          <p:nvPr/>
        </p:nvSpPr>
        <p:spPr>
          <a:xfrm>
            <a:off x="3325953" y="3136440"/>
            <a:ext cx="704414" cy="153622"/>
          </a:xfrm>
          <a:prstGeom prst="rect">
            <a:avLst/>
          </a:prstGeom>
          <a:solidFill>
            <a:srgbClr val="FFC000">
              <a:alpha val="10196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7A4100-8E86-4002-91FB-E55F5CB80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99637" y="3005146"/>
            <a:ext cx="987997" cy="456948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B3FFFE-B3CC-4864-996D-2688BEB86D45}"/>
              </a:ext>
            </a:extLst>
          </p:cNvPr>
          <p:cNvCxnSpPr>
            <a:cxnSpLocks/>
          </p:cNvCxnSpPr>
          <p:nvPr/>
        </p:nvCxnSpPr>
        <p:spPr>
          <a:xfrm>
            <a:off x="3142465" y="4490301"/>
            <a:ext cx="1855939" cy="59338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62AD49-3A26-41D2-84D8-A49054A5128F}"/>
              </a:ext>
            </a:extLst>
          </p:cNvPr>
          <p:cNvCxnSpPr/>
          <p:nvPr/>
        </p:nvCxnSpPr>
        <p:spPr>
          <a:xfrm flipV="1">
            <a:off x="2961012" y="5443760"/>
            <a:ext cx="2037392" cy="2747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2E5A83-488B-470B-B796-2670A8872A9F}"/>
              </a:ext>
            </a:extLst>
          </p:cNvPr>
          <p:cNvCxnSpPr/>
          <p:nvPr/>
        </p:nvCxnSpPr>
        <p:spPr>
          <a:xfrm>
            <a:off x="383764" y="3136440"/>
            <a:ext cx="3084323" cy="202778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D5CC140-5667-46F0-93AF-26A915C859D8}"/>
              </a:ext>
            </a:extLst>
          </p:cNvPr>
          <p:cNvSpPr/>
          <p:nvPr/>
        </p:nvSpPr>
        <p:spPr>
          <a:xfrm>
            <a:off x="3325953" y="5102637"/>
            <a:ext cx="704414" cy="126603"/>
          </a:xfrm>
          <a:prstGeom prst="rect">
            <a:avLst/>
          </a:prstGeom>
          <a:solidFill>
            <a:srgbClr val="70AD47">
              <a:alpha val="10196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8A0DFB-70D7-4594-B772-70155AD412E9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030367" y="5165939"/>
            <a:ext cx="1017489" cy="1006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D979F1A9-2698-48C2-9F7E-37BA1FE208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3516141"/>
                  </p:ext>
                </p:extLst>
              </p:nvPr>
            </p:nvGraphicFramePr>
            <p:xfrm>
              <a:off x="9835444" y="5532708"/>
              <a:ext cx="2356556" cy="1325563"/>
            </p:xfrm>
            <a:graphic>
              <a:graphicData uri="http://schemas.microsoft.com/office/powerpoint/2016/slidezoom">
                <pslz:sldZm>
                  <pslz:sldZmObj sldId="258" cId="1949724280">
                    <pslz:zmPr id="{7D36504D-F58A-407B-8514-3B1A33B591D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56556" cy="132556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979F1A9-2698-48C2-9F7E-37BA1FE20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35444" y="5532708"/>
                <a:ext cx="2356556" cy="132556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81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065959E-5434-441C-9036-BF82C75FF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09" y="1825625"/>
            <a:ext cx="6028385" cy="3694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EE0D14-5082-48FD-8B02-FF010E1B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an Arduino?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1CF2-3D70-46B5-913C-731E2BA52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2560" y="1473463"/>
            <a:ext cx="4081240" cy="4703500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Consider how our brain works</a:t>
            </a:r>
          </a:p>
          <a:p>
            <a:pPr lvl="1"/>
            <a:r>
              <a:rPr lang="en-AU" dirty="0"/>
              <a:t>Receptor (sensor) sends information in</a:t>
            </a:r>
          </a:p>
          <a:p>
            <a:pPr lvl="1"/>
            <a:r>
              <a:rPr lang="en-AU" dirty="0"/>
              <a:t>Brain processes information</a:t>
            </a:r>
          </a:p>
          <a:p>
            <a:pPr lvl="1"/>
            <a:r>
              <a:rPr lang="en-AU" dirty="0"/>
              <a:t>Effector performs function</a:t>
            </a:r>
          </a:p>
          <a:p>
            <a:r>
              <a:rPr lang="en-AU" dirty="0"/>
              <a:t>Compare to how an Arduino circuit works</a:t>
            </a:r>
          </a:p>
          <a:p>
            <a:pPr lvl="1"/>
            <a:r>
              <a:rPr lang="en-AU" dirty="0"/>
              <a:t>Arduino acts as the information processor</a:t>
            </a:r>
          </a:p>
          <a:p>
            <a:pPr lvl="1"/>
            <a:r>
              <a:rPr lang="en-AU" dirty="0"/>
              <a:t>Pulse sensor acts as receptor</a:t>
            </a:r>
          </a:p>
          <a:p>
            <a:pPr lvl="1"/>
            <a:r>
              <a:rPr lang="en-AU" dirty="0"/>
              <a:t>LEDs act as effector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FC94E-AEEA-4C4A-BA94-0FBA0B45A83C}"/>
              </a:ext>
            </a:extLst>
          </p:cNvPr>
          <p:cNvSpPr txBox="1"/>
          <p:nvPr/>
        </p:nvSpPr>
        <p:spPr>
          <a:xfrm>
            <a:off x="667109" y="6049992"/>
            <a:ext cx="1112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Image from: http://mammothmemory.net/biology/coordination-and-response/nerves/three-types-of-neurone.html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55C17-8DAA-4B01-B668-583C729F5E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5400000">
            <a:off x="1323433" y="2434086"/>
            <a:ext cx="1439735" cy="1989827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48920-3B36-4078-A7E7-1539A4B3B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850" y="2693895"/>
            <a:ext cx="1473366" cy="671332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1C88F7-28DF-4A34-87F0-25B0C30D1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193471" y="3636122"/>
            <a:ext cx="755966" cy="2396662"/>
          </a:xfrm>
          <a:prstGeom prst="rect">
            <a:avLst/>
          </a:prstGeom>
          <a:ln w="127000" cap="sq">
            <a:solidFill>
              <a:srgbClr val="FF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72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D3C64-039F-4282-8153-ED901488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1a: 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A1E4F-F44F-494D-B210-1ECCE7E82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Collect Arduino sandwich bag from front – contains: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dirty="0"/>
              <a:t>Arduino Uno board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dirty="0"/>
              <a:t>Breadboard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dirty="0"/>
              <a:t>USB cable (to connect w/ PC)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dirty="0"/>
              <a:t>Pulsimeter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dirty="0"/>
              <a:t>10 pixel </a:t>
            </a:r>
            <a:r>
              <a:rPr lang="en-AU" dirty="0" err="1"/>
              <a:t>neopixels</a:t>
            </a:r>
            <a:r>
              <a:rPr lang="en-AU" dirty="0"/>
              <a:t> strip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AU" dirty="0"/>
              <a:t>Short ‘jumper’ cable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293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A88C-F45B-4573-9314-DDE3C97F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1b: Wiring your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C0B4E-2062-42AC-A304-81B089B5B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358" y="1825625"/>
            <a:ext cx="4837318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WTF is going on?</a:t>
            </a:r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2DCF8FF7-8137-4F89-AF9F-A69F28710EF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4"/>
          <a:stretch/>
        </p:blipFill>
        <p:spPr bwMode="auto">
          <a:xfrm>
            <a:off x="838200" y="1825625"/>
            <a:ext cx="5690235" cy="387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F9A3737-A3F2-4DC3-B9A7-A3971ABD87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7963562"/>
                  </p:ext>
                </p:extLst>
              </p:nvPr>
            </p:nvGraphicFramePr>
            <p:xfrm>
              <a:off x="7954017" y="2481647"/>
              <a:ext cx="3048000" cy="1714500"/>
            </p:xfrm>
            <a:graphic>
              <a:graphicData uri="http://schemas.microsoft.com/office/powerpoint/2016/slidezoom">
                <pslz:sldZm>
                  <pslz:sldZmObj sldId="263" cId="3878150488">
                    <pslz:zmPr id="{CB5BE30B-FB66-4F1F-866B-48BCE01E638D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F9A3737-A3F2-4DC3-B9A7-A3971ABD87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54017" y="248164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A9CCF2FF-E0D3-42FC-9311-88F45BCD2C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6395406"/>
                  </p:ext>
                </p:extLst>
              </p:nvPr>
            </p:nvGraphicFramePr>
            <p:xfrm>
              <a:off x="7954017" y="4418866"/>
              <a:ext cx="3048000" cy="1714500"/>
            </p:xfrm>
            <a:graphic>
              <a:graphicData uri="http://schemas.microsoft.com/office/powerpoint/2016/slidezoom">
                <pslz:sldZm>
                  <pslz:sldZmObj sldId="262" cId="3346204719">
                    <pslz:zmPr id="{CEEB54CB-0BB1-4AD5-B291-88EEC9D266D4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9CCF2FF-E0D3-42FC-9311-88F45BCD2C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54017" y="441886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375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CA88C-F45B-4573-9314-DDE3C97F6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Step 1b: Wiring your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C0B4E-2062-42AC-A304-81B089B5B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358" y="1825625"/>
            <a:ext cx="4837318" cy="4351338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WTF is going on?</a:t>
            </a:r>
          </a:p>
          <a:p>
            <a:r>
              <a:rPr lang="en-AU" dirty="0"/>
              <a:t>The 5V and GND pins are powering the positive and negative rails respectively</a:t>
            </a:r>
          </a:p>
          <a:p>
            <a:r>
              <a:rPr lang="en-AU" dirty="0"/>
              <a:t>The A0 pin is connected to the horizontal strip with the </a:t>
            </a:r>
            <a:r>
              <a:rPr lang="en-AU" b="1" dirty="0"/>
              <a:t>DATA PIN </a:t>
            </a:r>
            <a:r>
              <a:rPr lang="en-AU" dirty="0"/>
              <a:t>on the </a:t>
            </a:r>
            <a:r>
              <a:rPr lang="en-AU" b="1" dirty="0"/>
              <a:t>pulse sensor</a:t>
            </a:r>
          </a:p>
          <a:p>
            <a:r>
              <a:rPr lang="en-AU" dirty="0"/>
              <a:t>The Digital 6 pin is connected to the horizontal strip with the </a:t>
            </a:r>
            <a:r>
              <a:rPr lang="en-AU" b="1" dirty="0"/>
              <a:t>DATA PIN</a:t>
            </a:r>
            <a:r>
              <a:rPr lang="en-AU" dirty="0"/>
              <a:t> on the </a:t>
            </a:r>
            <a:r>
              <a:rPr lang="en-AU" b="1" dirty="0"/>
              <a:t>ped</a:t>
            </a:r>
            <a:endParaRPr lang="en-AU" dirty="0"/>
          </a:p>
        </p:txBody>
      </p:sp>
      <p:pic>
        <p:nvPicPr>
          <p:cNvPr id="4" name="Graphic 6">
            <a:extLst>
              <a:ext uri="{FF2B5EF4-FFF2-40B4-BE49-F238E27FC236}">
                <a16:creationId xmlns:a16="http://schemas.microsoft.com/office/drawing/2014/main" id="{2DCF8FF7-8137-4F89-AF9F-A69F28710EF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4"/>
          <a:stretch/>
        </p:blipFill>
        <p:spPr bwMode="auto">
          <a:xfrm>
            <a:off x="838200" y="1825625"/>
            <a:ext cx="5690235" cy="3873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820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3503-E43A-44E2-84DB-EF7BA60D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/>
              <a:t>2. Arduino details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BCAF-1352-4A0D-9C0D-17DD34C0C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8341" y="1098460"/>
            <a:ext cx="4013659" cy="5167312"/>
          </a:xfrm>
        </p:spPr>
        <p:txBody>
          <a:bodyPr/>
          <a:lstStyle/>
          <a:p>
            <a:pPr marL="0" indent="0">
              <a:buNone/>
            </a:pPr>
            <a:r>
              <a:rPr lang="en-AU" b="1" u="sng" dirty="0"/>
              <a:t>Pseudocode</a:t>
            </a:r>
          </a:p>
          <a:p>
            <a:pPr marL="0" indent="0">
              <a:buNone/>
            </a:pPr>
            <a:r>
              <a:rPr lang="en-AU" sz="1800" dirty="0"/>
              <a:t>“There’s an analogue sensor attached to pin A0”</a:t>
            </a:r>
          </a:p>
          <a:p>
            <a:pPr marL="0" indent="0">
              <a:buNone/>
            </a:pPr>
            <a:r>
              <a:rPr lang="en-AU" sz="1800" dirty="0"/>
              <a:t>“Whatever the sensor’s saying, put it in the variable ‘</a:t>
            </a:r>
            <a:r>
              <a:rPr lang="en-AU" sz="1800" dirty="0" err="1"/>
              <a:t>sensorValue</a:t>
            </a:r>
            <a:r>
              <a:rPr lang="en-AU" sz="1800" dirty="0"/>
              <a:t>’”</a:t>
            </a:r>
          </a:p>
          <a:p>
            <a:pPr marL="0" indent="0">
              <a:buNone/>
            </a:pPr>
            <a:r>
              <a:rPr lang="en-AU" sz="1800" dirty="0"/>
              <a:t>“Before you begin ANYTHING, make sure you’re sending any info from the sensor to the computer at 9600bps”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00"/>
                </a:highlight>
              </a:rPr>
              <a:t>“Repeat the following commands: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400" dirty="0"/>
              <a:t>Read in the value from the </a:t>
            </a:r>
            <a:r>
              <a:rPr lang="en-AU" sz="1400" dirty="0" err="1"/>
              <a:t>analogInPin</a:t>
            </a:r>
            <a:r>
              <a:rPr lang="en-AU" sz="1400" dirty="0"/>
              <a:t> (pin A0) and save it into the variable ‘</a:t>
            </a:r>
            <a:r>
              <a:rPr lang="en-AU" sz="1400" dirty="0" err="1"/>
              <a:t>sensorValue</a:t>
            </a:r>
            <a:r>
              <a:rPr lang="en-AU" sz="1400" dirty="0"/>
              <a:t>’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400" dirty="0"/>
              <a:t>Send the variable ‘</a:t>
            </a:r>
            <a:r>
              <a:rPr lang="en-AU" sz="1400" dirty="0" err="1"/>
              <a:t>sensorValue</a:t>
            </a:r>
            <a:r>
              <a:rPr lang="en-AU" sz="1400" dirty="0"/>
              <a:t>’ over to the computer via the ‘Serial’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400" dirty="0"/>
              <a:t>Wait 100ms before repeating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00"/>
                </a:highlight>
              </a:rPr>
              <a:t>“</a:t>
            </a:r>
          </a:p>
          <a:p>
            <a:pPr marL="0" indent="0">
              <a:buNone/>
            </a:pPr>
            <a:endParaRPr lang="en-AU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0B146-EF7D-48E3-8B4C-D4B94771ED37}"/>
              </a:ext>
            </a:extLst>
          </p:cNvPr>
          <p:cNvSpPr txBox="1">
            <a:spLocks/>
          </p:cNvSpPr>
          <p:nvPr/>
        </p:nvSpPr>
        <p:spPr>
          <a:xfrm>
            <a:off x="4603644" y="1212012"/>
            <a:ext cx="3438466" cy="5167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500" b="1" u="sng" dirty="0"/>
              <a:t>Arduino code</a:t>
            </a:r>
          </a:p>
          <a:p>
            <a:pPr marL="0" indent="0">
              <a:buNone/>
            </a:pPr>
            <a:r>
              <a:rPr lang="en-AU" dirty="0"/>
              <a:t>const int </a:t>
            </a:r>
            <a:r>
              <a:rPr lang="en-AU" dirty="0" err="1"/>
              <a:t>analogInPin</a:t>
            </a:r>
            <a:r>
              <a:rPr lang="en-AU" dirty="0"/>
              <a:t> = A0;  </a:t>
            </a:r>
          </a:p>
          <a:p>
            <a:pPr marL="0" indent="0">
              <a:buNone/>
            </a:pPr>
            <a:r>
              <a:rPr lang="en-AU" dirty="0"/>
              <a:t>int </a:t>
            </a:r>
            <a:r>
              <a:rPr lang="en-AU" dirty="0" err="1"/>
              <a:t>sensorValue</a:t>
            </a:r>
            <a:r>
              <a:rPr lang="en-AU" dirty="0"/>
              <a:t> = 0;        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/>
              <a:t>void setup() {</a:t>
            </a:r>
          </a:p>
          <a:p>
            <a:pPr marL="0" indent="0">
              <a:buNone/>
            </a:pPr>
            <a:r>
              <a:rPr lang="en-AU" dirty="0" err="1"/>
              <a:t>Serial.begin</a:t>
            </a:r>
            <a:r>
              <a:rPr lang="en-AU" dirty="0"/>
              <a:t>(9600);</a:t>
            </a:r>
          </a:p>
          <a:p>
            <a:pPr marL="0" indent="0">
              <a:buNone/>
            </a:pPr>
            <a:r>
              <a:rPr lang="en-AU" dirty="0"/>
              <a:t>}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>
                <a:highlight>
                  <a:srgbClr val="FFFF00"/>
                </a:highlight>
              </a:rPr>
              <a:t>void loop() {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 err="1"/>
              <a:t>sensorValue</a:t>
            </a:r>
            <a:r>
              <a:rPr lang="en-AU" dirty="0"/>
              <a:t> = </a:t>
            </a:r>
            <a:r>
              <a:rPr lang="en-AU" dirty="0" err="1"/>
              <a:t>analogRead</a:t>
            </a:r>
            <a:r>
              <a:rPr lang="en-AU" dirty="0"/>
              <a:t>(</a:t>
            </a:r>
            <a:r>
              <a:rPr lang="en-AU" dirty="0" err="1"/>
              <a:t>analogInPin</a:t>
            </a:r>
            <a:r>
              <a:rPr lang="en-AU" dirty="0"/>
              <a:t>);</a:t>
            </a:r>
          </a:p>
          <a:p>
            <a:pPr marL="0" indent="0">
              <a:buNone/>
            </a:pPr>
            <a:r>
              <a:rPr lang="en-AU" dirty="0" err="1"/>
              <a:t>Serial.println</a:t>
            </a:r>
            <a:r>
              <a:rPr lang="en-AU" dirty="0"/>
              <a:t>(</a:t>
            </a:r>
            <a:r>
              <a:rPr lang="en-AU" dirty="0" err="1"/>
              <a:t>sensorValue</a:t>
            </a:r>
            <a:r>
              <a:rPr lang="en-AU" dirty="0"/>
              <a:t>);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/>
              <a:t>delay(100);</a:t>
            </a:r>
          </a:p>
          <a:p>
            <a:pPr marL="0" indent="0">
              <a:buNone/>
            </a:pPr>
            <a:r>
              <a:rPr lang="en-AU" dirty="0">
                <a:highlight>
                  <a:srgbClr val="FFFF00"/>
                </a:highlight>
              </a:rPr>
              <a:t>}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9F7820-8D1A-484D-AC4E-58EBAFFDBD28}"/>
              </a:ext>
            </a:extLst>
          </p:cNvPr>
          <p:cNvCxnSpPr/>
          <p:nvPr/>
        </p:nvCxnSpPr>
        <p:spPr>
          <a:xfrm>
            <a:off x="7905878" y="1776791"/>
            <a:ext cx="0" cy="4773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c 6">
            <a:extLst>
              <a:ext uri="{FF2B5EF4-FFF2-40B4-BE49-F238E27FC236}">
                <a16:creationId xmlns:a16="http://schemas.microsoft.com/office/drawing/2014/main" id="{DA0C3B33-C721-41FA-9420-41F46D0AD52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4"/>
          <a:stretch/>
        </p:blipFill>
        <p:spPr bwMode="auto">
          <a:xfrm rot="16200000">
            <a:off x="-601595" y="1836425"/>
            <a:ext cx="5756319" cy="39184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2206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3503-E43A-44E2-84DB-EF7BA60D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/>
              <a:t>2. Arduino details (more detail)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BCAF-1352-4A0D-9C0D-17DD34C0C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8341" y="1098460"/>
            <a:ext cx="4013659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u="sng" dirty="0"/>
              <a:t>Pseudocode</a:t>
            </a:r>
          </a:p>
          <a:p>
            <a:pPr marL="0" indent="0">
              <a:buNone/>
            </a:pPr>
            <a:r>
              <a:rPr lang="en-AU" sz="1800" dirty="0"/>
              <a:t>“There’s an analogue sensor attached to pin A0”</a:t>
            </a:r>
          </a:p>
          <a:p>
            <a:pPr marL="0" indent="0">
              <a:buNone/>
            </a:pPr>
            <a:r>
              <a:rPr lang="en-AU" sz="1800" dirty="0"/>
              <a:t>“Whatever the sensor’s saying, put it in the variable ‘</a:t>
            </a:r>
            <a:r>
              <a:rPr lang="en-AU" sz="1800" dirty="0" err="1"/>
              <a:t>sensorValue</a:t>
            </a:r>
            <a:r>
              <a:rPr lang="en-AU" sz="1800" dirty="0"/>
              <a:t>’”</a:t>
            </a:r>
          </a:p>
          <a:p>
            <a:pPr marL="0" indent="0">
              <a:buNone/>
            </a:pPr>
            <a:r>
              <a:rPr lang="en-AU" sz="1800" dirty="0"/>
              <a:t>“Before you begin ANYTHING, make sure you’re sending any info from the sensor to the computer at 9600bps”</a:t>
            </a:r>
          </a:p>
          <a:p>
            <a:pPr marL="0" indent="0">
              <a:buNone/>
            </a:pPr>
            <a:r>
              <a:rPr lang="en-AU" sz="1800" dirty="0"/>
              <a:t>“Repeat the following commands: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400" dirty="0"/>
              <a:t>Read in the value from the </a:t>
            </a:r>
            <a:r>
              <a:rPr lang="en-AU" sz="1400" dirty="0" err="1"/>
              <a:t>analogInPin</a:t>
            </a:r>
            <a:r>
              <a:rPr lang="en-AU" sz="1400" dirty="0"/>
              <a:t> (pin A0) and save it into the variable ‘</a:t>
            </a:r>
            <a:r>
              <a:rPr lang="en-AU" sz="1400" dirty="0" err="1"/>
              <a:t>sensorValue</a:t>
            </a:r>
            <a:r>
              <a:rPr lang="en-AU" sz="1400" dirty="0"/>
              <a:t>’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400" dirty="0"/>
              <a:t>Send the variable ‘</a:t>
            </a:r>
            <a:r>
              <a:rPr lang="en-AU" sz="1400" dirty="0" err="1"/>
              <a:t>sensorValue</a:t>
            </a:r>
            <a:r>
              <a:rPr lang="en-AU" sz="1400" dirty="0"/>
              <a:t>’ over to the computer via the ‘Serial’</a:t>
            </a:r>
            <a:br>
              <a:rPr lang="en-AU" sz="1400" dirty="0"/>
            </a:br>
            <a:br>
              <a:rPr lang="en-AU" sz="1400" dirty="0"/>
            </a:br>
            <a:r>
              <a:rPr lang="en-AU" sz="1400" dirty="0">
                <a:highlight>
                  <a:srgbClr val="FFFF00"/>
                </a:highlight>
              </a:rPr>
              <a:t>… = perform a calculation on the ‘</a:t>
            </a:r>
            <a:r>
              <a:rPr lang="en-AU" sz="1400" dirty="0" err="1">
                <a:highlight>
                  <a:srgbClr val="FFFF00"/>
                </a:highlight>
              </a:rPr>
              <a:t>sensorValue</a:t>
            </a:r>
            <a:r>
              <a:rPr lang="en-AU" sz="1400" dirty="0">
                <a:highlight>
                  <a:srgbClr val="FFFF00"/>
                </a:highlight>
              </a:rPr>
              <a:t>’ and use the calculated value to light up a </a:t>
            </a:r>
            <a:r>
              <a:rPr lang="en-AU" sz="1400" dirty="0" err="1">
                <a:highlight>
                  <a:srgbClr val="FFFF00"/>
                </a:highlight>
              </a:rPr>
              <a:t>neopixels</a:t>
            </a:r>
            <a:r>
              <a:rPr lang="en-AU" sz="1400" dirty="0">
                <a:highlight>
                  <a:srgbClr val="FFFF00"/>
                </a:highlight>
              </a:rPr>
              <a:t> strip</a:t>
            </a:r>
            <a:br>
              <a:rPr lang="en-AU" sz="1400" dirty="0">
                <a:highlight>
                  <a:srgbClr val="FFFF00"/>
                </a:highlight>
              </a:rPr>
            </a:br>
            <a:endParaRPr lang="en-AU" sz="1400" dirty="0">
              <a:highlight>
                <a:srgbClr val="FFFF00"/>
              </a:highlight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AU" sz="1400" dirty="0"/>
              <a:t>Wait 100ms before repeating</a:t>
            </a:r>
          </a:p>
          <a:p>
            <a:pPr marL="0" indent="0">
              <a:buNone/>
            </a:pPr>
            <a:r>
              <a:rPr lang="en-AU" sz="1800" dirty="0"/>
              <a:t>“</a:t>
            </a:r>
          </a:p>
          <a:p>
            <a:pPr marL="0" indent="0">
              <a:buNone/>
            </a:pPr>
            <a:endParaRPr lang="en-AU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0B146-EF7D-48E3-8B4C-D4B94771ED37}"/>
              </a:ext>
            </a:extLst>
          </p:cNvPr>
          <p:cNvSpPr txBox="1">
            <a:spLocks/>
          </p:cNvSpPr>
          <p:nvPr/>
        </p:nvSpPr>
        <p:spPr>
          <a:xfrm>
            <a:off x="4603644" y="1212012"/>
            <a:ext cx="3438466" cy="5167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500" b="1" u="sng" dirty="0"/>
              <a:t>Arduino code</a:t>
            </a:r>
          </a:p>
          <a:p>
            <a:pPr marL="0" indent="0">
              <a:buNone/>
            </a:pPr>
            <a:r>
              <a:rPr lang="en-AU" dirty="0"/>
              <a:t>const int </a:t>
            </a:r>
            <a:r>
              <a:rPr lang="en-AU" dirty="0" err="1"/>
              <a:t>analogInPin</a:t>
            </a:r>
            <a:r>
              <a:rPr lang="en-AU" dirty="0"/>
              <a:t> = A0;  </a:t>
            </a:r>
          </a:p>
          <a:p>
            <a:pPr marL="0" indent="0">
              <a:buNone/>
            </a:pPr>
            <a:r>
              <a:rPr lang="en-AU" dirty="0"/>
              <a:t>int </a:t>
            </a:r>
            <a:r>
              <a:rPr lang="en-AU" dirty="0" err="1"/>
              <a:t>sensorValue</a:t>
            </a:r>
            <a:r>
              <a:rPr lang="en-AU" dirty="0"/>
              <a:t> = 0;        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/>
              <a:t>void setup() {</a:t>
            </a:r>
          </a:p>
          <a:p>
            <a:pPr marL="0" indent="0">
              <a:buNone/>
            </a:pPr>
            <a:r>
              <a:rPr lang="en-AU" dirty="0" err="1"/>
              <a:t>Serial.begin</a:t>
            </a:r>
            <a:r>
              <a:rPr lang="en-AU" dirty="0"/>
              <a:t>(9600);</a:t>
            </a:r>
          </a:p>
          <a:p>
            <a:pPr marL="0" indent="0">
              <a:buNone/>
            </a:pPr>
            <a:r>
              <a:rPr lang="en-AU" dirty="0"/>
              <a:t>}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/>
              <a:t>void loop() {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 err="1"/>
              <a:t>sensorValue</a:t>
            </a:r>
            <a:r>
              <a:rPr lang="en-AU" dirty="0"/>
              <a:t> = </a:t>
            </a:r>
            <a:r>
              <a:rPr lang="en-AU" dirty="0" err="1"/>
              <a:t>analogRead</a:t>
            </a:r>
            <a:r>
              <a:rPr lang="en-AU" dirty="0"/>
              <a:t>(</a:t>
            </a:r>
            <a:r>
              <a:rPr lang="en-AU" dirty="0" err="1"/>
              <a:t>analogInPin</a:t>
            </a:r>
            <a:r>
              <a:rPr lang="en-AU" dirty="0"/>
              <a:t>);</a:t>
            </a:r>
          </a:p>
          <a:p>
            <a:pPr marL="0" indent="0">
              <a:buNone/>
            </a:pPr>
            <a:r>
              <a:rPr lang="en-AU" dirty="0" err="1"/>
              <a:t>Serial.println</a:t>
            </a:r>
            <a:r>
              <a:rPr lang="en-AU" dirty="0"/>
              <a:t>(</a:t>
            </a:r>
            <a:r>
              <a:rPr lang="en-AU" dirty="0" err="1"/>
              <a:t>sensorValue</a:t>
            </a:r>
            <a:r>
              <a:rPr lang="en-AU" dirty="0"/>
              <a:t>);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>
                <a:highlight>
                  <a:srgbClr val="FFFF00"/>
                </a:highlight>
              </a:rPr>
              <a:t>…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delay(100);</a:t>
            </a:r>
          </a:p>
          <a:p>
            <a:pPr marL="0" indent="0">
              <a:buNone/>
            </a:pPr>
            <a:r>
              <a:rPr lang="en-AU" dirty="0"/>
              <a:t>}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9F7820-8D1A-484D-AC4E-58EBAFFDBD28}"/>
              </a:ext>
            </a:extLst>
          </p:cNvPr>
          <p:cNvCxnSpPr/>
          <p:nvPr/>
        </p:nvCxnSpPr>
        <p:spPr>
          <a:xfrm>
            <a:off x="7905878" y="1776791"/>
            <a:ext cx="0" cy="4773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c 6">
            <a:extLst>
              <a:ext uri="{FF2B5EF4-FFF2-40B4-BE49-F238E27FC236}">
                <a16:creationId xmlns:a16="http://schemas.microsoft.com/office/drawing/2014/main" id="{DA0C3B33-C721-41FA-9420-41F46D0AD52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84"/>
          <a:stretch/>
        </p:blipFill>
        <p:spPr bwMode="auto">
          <a:xfrm rot="16200000">
            <a:off x="-601595" y="1836425"/>
            <a:ext cx="5756319" cy="39184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3344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3503-E43A-44E2-84DB-EF7BA60D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AU" dirty="0"/>
              <a:t>2. Arduino details (more detail)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BCAF-1352-4A0D-9C0D-17DD34C0C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8341" y="1098460"/>
            <a:ext cx="4013659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u="sng" dirty="0"/>
              <a:t>Pseudocode</a:t>
            </a:r>
          </a:p>
          <a:p>
            <a:pPr marL="0" indent="0">
              <a:buNone/>
            </a:pPr>
            <a:r>
              <a:rPr lang="en-AU" sz="1800" dirty="0"/>
              <a:t>“There’s an analogue sensor attached to pin A0”</a:t>
            </a:r>
          </a:p>
          <a:p>
            <a:pPr marL="0" indent="0">
              <a:buNone/>
            </a:pPr>
            <a:r>
              <a:rPr lang="en-AU" sz="1800" dirty="0"/>
              <a:t>“Whatever the sensor’s saying, put it in the variable ‘</a:t>
            </a:r>
            <a:r>
              <a:rPr lang="en-AU" sz="1800" dirty="0" err="1"/>
              <a:t>sensorValue</a:t>
            </a:r>
            <a:r>
              <a:rPr lang="en-AU" sz="1800" dirty="0"/>
              <a:t>’”</a:t>
            </a:r>
          </a:p>
          <a:p>
            <a:pPr marL="0" indent="0">
              <a:buNone/>
            </a:pPr>
            <a:r>
              <a:rPr lang="en-AU" sz="1800" dirty="0"/>
              <a:t>“Before you begin ANYTHING, make sure you’re sending any info from the sensor to the computer at 9600bps”</a:t>
            </a:r>
          </a:p>
          <a:p>
            <a:pPr marL="0" indent="0">
              <a:buNone/>
            </a:pPr>
            <a:r>
              <a:rPr lang="en-AU" sz="1800" dirty="0"/>
              <a:t>“Repeat the following commands: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400" dirty="0"/>
              <a:t>Read in the value from the </a:t>
            </a:r>
            <a:r>
              <a:rPr lang="en-AU" sz="1400" dirty="0" err="1"/>
              <a:t>analogInPin</a:t>
            </a:r>
            <a:r>
              <a:rPr lang="en-AU" sz="1400" dirty="0"/>
              <a:t> (pin A0) and save it into the variable ‘</a:t>
            </a:r>
            <a:r>
              <a:rPr lang="en-AU" sz="1400" dirty="0" err="1"/>
              <a:t>sensorValue</a:t>
            </a:r>
            <a:r>
              <a:rPr lang="en-AU" sz="1400" dirty="0"/>
              <a:t>’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sz="1400" dirty="0"/>
              <a:t>Send the variable ‘</a:t>
            </a:r>
            <a:r>
              <a:rPr lang="en-AU" sz="1400" dirty="0" err="1"/>
              <a:t>sensorValue</a:t>
            </a:r>
            <a:r>
              <a:rPr lang="en-AU" sz="1400" dirty="0"/>
              <a:t>’ over to the computer via the ‘Serial’</a:t>
            </a:r>
            <a:br>
              <a:rPr lang="en-AU" sz="1400" dirty="0"/>
            </a:br>
            <a:br>
              <a:rPr lang="en-AU" sz="1400" dirty="0"/>
            </a:br>
            <a:r>
              <a:rPr lang="en-AU" sz="1400" dirty="0">
                <a:highlight>
                  <a:srgbClr val="FFFF00"/>
                </a:highlight>
              </a:rPr>
              <a:t>… = perform a calculation on the ‘</a:t>
            </a:r>
            <a:r>
              <a:rPr lang="en-AU" sz="1400" dirty="0" err="1">
                <a:highlight>
                  <a:srgbClr val="FFFF00"/>
                </a:highlight>
              </a:rPr>
              <a:t>sensorValue</a:t>
            </a:r>
            <a:r>
              <a:rPr lang="en-AU" sz="1400" dirty="0">
                <a:highlight>
                  <a:srgbClr val="FFFF00"/>
                </a:highlight>
              </a:rPr>
              <a:t>’ and use the calculated value to light up a </a:t>
            </a:r>
            <a:r>
              <a:rPr lang="en-AU" sz="1400" dirty="0" err="1">
                <a:highlight>
                  <a:srgbClr val="FFFF00"/>
                </a:highlight>
              </a:rPr>
              <a:t>neopixels</a:t>
            </a:r>
            <a:r>
              <a:rPr lang="en-AU" sz="1400" dirty="0">
                <a:highlight>
                  <a:srgbClr val="FFFF00"/>
                </a:highlight>
              </a:rPr>
              <a:t> strip</a:t>
            </a:r>
            <a:br>
              <a:rPr lang="en-AU" sz="1400" dirty="0">
                <a:highlight>
                  <a:srgbClr val="FFFF00"/>
                </a:highlight>
              </a:rPr>
            </a:br>
            <a:endParaRPr lang="en-AU" sz="1400" dirty="0">
              <a:highlight>
                <a:srgbClr val="FFFF00"/>
              </a:highlight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AU" sz="1400" dirty="0"/>
              <a:t>Wait 100ms before repeating</a:t>
            </a:r>
          </a:p>
          <a:p>
            <a:pPr marL="0" indent="0">
              <a:buNone/>
            </a:pPr>
            <a:r>
              <a:rPr lang="en-AU" sz="1800" dirty="0"/>
              <a:t>“</a:t>
            </a:r>
          </a:p>
          <a:p>
            <a:pPr marL="0" indent="0">
              <a:buNone/>
            </a:pPr>
            <a:endParaRPr lang="en-AU" sz="1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10B146-EF7D-48E3-8B4C-D4B94771ED37}"/>
              </a:ext>
            </a:extLst>
          </p:cNvPr>
          <p:cNvSpPr txBox="1">
            <a:spLocks/>
          </p:cNvSpPr>
          <p:nvPr/>
        </p:nvSpPr>
        <p:spPr>
          <a:xfrm>
            <a:off x="4603644" y="1212012"/>
            <a:ext cx="3438466" cy="5167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500" b="1" u="sng" dirty="0"/>
              <a:t>Arduino code</a:t>
            </a:r>
          </a:p>
          <a:p>
            <a:pPr marL="0" indent="0">
              <a:buNone/>
            </a:pPr>
            <a:r>
              <a:rPr lang="en-AU" dirty="0"/>
              <a:t>const int </a:t>
            </a:r>
            <a:r>
              <a:rPr lang="en-AU" dirty="0" err="1"/>
              <a:t>analogInPin</a:t>
            </a:r>
            <a:r>
              <a:rPr lang="en-AU" dirty="0"/>
              <a:t> = A0;  </a:t>
            </a:r>
          </a:p>
          <a:p>
            <a:pPr marL="0" indent="0">
              <a:buNone/>
            </a:pPr>
            <a:r>
              <a:rPr lang="en-AU" dirty="0"/>
              <a:t>int </a:t>
            </a:r>
            <a:r>
              <a:rPr lang="en-AU" dirty="0" err="1"/>
              <a:t>sensorValue</a:t>
            </a:r>
            <a:r>
              <a:rPr lang="en-AU" dirty="0"/>
              <a:t> = 0;        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/>
              <a:t>void setup() {</a:t>
            </a:r>
          </a:p>
          <a:p>
            <a:pPr marL="0" indent="0">
              <a:buNone/>
            </a:pPr>
            <a:r>
              <a:rPr lang="en-AU" dirty="0" err="1"/>
              <a:t>Serial.begin</a:t>
            </a:r>
            <a:r>
              <a:rPr lang="en-AU" dirty="0"/>
              <a:t>(9600);</a:t>
            </a:r>
          </a:p>
          <a:p>
            <a:pPr marL="0" indent="0">
              <a:buNone/>
            </a:pPr>
            <a:r>
              <a:rPr lang="en-AU" dirty="0"/>
              <a:t>}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/>
              <a:t>void loop() {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 err="1"/>
              <a:t>sensorValue</a:t>
            </a:r>
            <a:r>
              <a:rPr lang="en-AU" dirty="0"/>
              <a:t> = </a:t>
            </a:r>
            <a:r>
              <a:rPr lang="en-AU" dirty="0" err="1"/>
              <a:t>analogRead</a:t>
            </a:r>
            <a:r>
              <a:rPr lang="en-AU" dirty="0"/>
              <a:t>(</a:t>
            </a:r>
            <a:r>
              <a:rPr lang="en-AU" dirty="0" err="1"/>
              <a:t>analogInPin</a:t>
            </a:r>
            <a:r>
              <a:rPr lang="en-AU" dirty="0"/>
              <a:t>);</a:t>
            </a:r>
          </a:p>
          <a:p>
            <a:pPr marL="0" indent="0">
              <a:buNone/>
            </a:pPr>
            <a:r>
              <a:rPr lang="en-AU" dirty="0" err="1"/>
              <a:t>Serial.println</a:t>
            </a:r>
            <a:r>
              <a:rPr lang="en-AU" dirty="0"/>
              <a:t>(</a:t>
            </a:r>
            <a:r>
              <a:rPr lang="en-AU" dirty="0" err="1"/>
              <a:t>sensorValue</a:t>
            </a:r>
            <a:r>
              <a:rPr lang="en-AU" dirty="0"/>
              <a:t>);</a:t>
            </a:r>
          </a:p>
          <a:p>
            <a:pPr marL="0" indent="0">
              <a:buNone/>
            </a:pPr>
            <a:r>
              <a:rPr lang="en-AU" dirty="0"/>
              <a:t> </a:t>
            </a:r>
          </a:p>
          <a:p>
            <a:pPr marL="0" indent="0">
              <a:buNone/>
            </a:pPr>
            <a:r>
              <a:rPr lang="en-AU" dirty="0">
                <a:highlight>
                  <a:srgbClr val="FFFF00"/>
                </a:highlight>
              </a:rPr>
              <a:t>…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delay(100);</a:t>
            </a:r>
          </a:p>
          <a:p>
            <a:pPr marL="0" indent="0">
              <a:buNone/>
            </a:pPr>
            <a:r>
              <a:rPr lang="en-AU" dirty="0"/>
              <a:t>}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9F7820-8D1A-484D-AC4E-58EBAFFDBD28}"/>
              </a:ext>
            </a:extLst>
          </p:cNvPr>
          <p:cNvCxnSpPr/>
          <p:nvPr/>
        </p:nvCxnSpPr>
        <p:spPr>
          <a:xfrm>
            <a:off x="7905878" y="1776791"/>
            <a:ext cx="0" cy="47735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5431701-E6CA-424F-8F18-D2172CA93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111" y="874722"/>
            <a:ext cx="974533" cy="5955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010EAD-91E0-4FD7-8EB8-3304D44C0802}"/>
              </a:ext>
            </a:extLst>
          </p:cNvPr>
          <p:cNvSpPr txBox="1"/>
          <p:nvPr/>
        </p:nvSpPr>
        <p:spPr>
          <a:xfrm>
            <a:off x="384868" y="1309507"/>
            <a:ext cx="31080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can actually </a:t>
            </a:r>
            <a:r>
              <a:rPr lang="en-AU" b="1" dirty="0"/>
              <a:t>write out own Arduino code</a:t>
            </a:r>
            <a:r>
              <a:rPr lang="en-AU" dirty="0"/>
              <a:t> and make it do whatever we want, so long as we: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Have a ‘sensor’ 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+/- having an ‘effector’ component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BFE04D-409E-43EE-A473-69ED99FA8290}"/>
              </a:ext>
            </a:extLst>
          </p:cNvPr>
          <p:cNvSpPr txBox="1"/>
          <p:nvPr/>
        </p:nvSpPr>
        <p:spPr>
          <a:xfrm>
            <a:off x="333555" y="3785898"/>
            <a:ext cx="32955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Other available sensors we have </a:t>
            </a:r>
            <a:r>
              <a:rPr lang="en-AU" b="1" dirty="0"/>
              <a:t>here</a:t>
            </a:r>
            <a:r>
              <a:rPr lang="en-AU" dirty="0"/>
              <a:t> are: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ECG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/>
              <a:t>Thermister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EMG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GSR</a:t>
            </a:r>
          </a:p>
          <a:p>
            <a:r>
              <a:rPr lang="en-AU" dirty="0"/>
              <a:t>Other sensors (that need code written) include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Accelerometer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Polar heart rate monitor</a:t>
            </a:r>
          </a:p>
        </p:txBody>
      </p:sp>
    </p:spTree>
    <p:extLst>
      <p:ext uri="{BB962C8B-B14F-4D97-AF65-F5344CB8AC3E}">
        <p14:creationId xmlns:p14="http://schemas.microsoft.com/office/powerpoint/2010/main" val="57765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1403</Words>
  <Application>Microsoft Office PowerPoint</Application>
  <PresentationFormat>Widescreen</PresentationFormat>
  <Paragraphs>203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Arduino workshop</vt:lpstr>
      <vt:lpstr>Why are we using Arduinos?</vt:lpstr>
      <vt:lpstr>What’s an Arduino?</vt:lpstr>
      <vt:lpstr>Step 1a: Getting started</vt:lpstr>
      <vt:lpstr>Step 1b: Wiring your Arduino</vt:lpstr>
      <vt:lpstr>Step 1b: Wiring your Arduino</vt:lpstr>
      <vt:lpstr>2. Arduino details </vt:lpstr>
      <vt:lpstr>2. Arduino details (more detail) </vt:lpstr>
      <vt:lpstr>2. Arduino details (more detail) </vt:lpstr>
      <vt:lpstr>What Arduino code can do</vt:lpstr>
      <vt:lpstr>3. CoolTerm – recording serial inputs</vt:lpstr>
      <vt:lpstr>4. Recording serial data on CoolTerm</vt:lpstr>
      <vt:lpstr>5. Graphing your data in excel</vt:lpstr>
      <vt:lpstr>End of workshop</vt:lpstr>
      <vt:lpstr>Appendix 1: Understanding the Arduino</vt:lpstr>
      <vt:lpstr>Appendix 2: How does a breadboard work</vt:lpstr>
      <vt:lpstr>Appendix 2: How does a breadboard work – the BUS STRIPS</vt:lpstr>
      <vt:lpstr>Appendix 2: How does a breadboard work – the BUS STRIPS</vt:lpstr>
      <vt:lpstr>Appendix 2: How does a breadboard work – the TERMINAL STRIPS</vt:lpstr>
      <vt:lpstr>Appendix 2: How does a breadboard work – the TERMINAL STRIPS</vt:lpstr>
      <vt:lpstr>Appendix 2: How does a breadboard work – connecting COMPONENTS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workshop</dc:title>
  <dc:creator>Weber Liu</dc:creator>
  <cp:lastModifiedBy>Weber Liu</cp:lastModifiedBy>
  <cp:revision>10</cp:revision>
  <dcterms:created xsi:type="dcterms:W3CDTF">2019-03-04T08:21:11Z</dcterms:created>
  <dcterms:modified xsi:type="dcterms:W3CDTF">2019-03-05T01:30:52Z</dcterms:modified>
</cp:coreProperties>
</file>